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-112" y="-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2B9F1-6CBB-4F9B-8EB9-FB16000ABB83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C8953B-5204-4CC4-8897-A1CF55F1FED4}">
      <dgm:prSet phldrT="[Text]" phldr="1"/>
      <dgm:spPr/>
      <dgm:t>
        <a:bodyPr/>
        <a:lstStyle/>
        <a:p>
          <a:endParaRPr lang="en-US" dirty="0"/>
        </a:p>
      </dgm:t>
    </dgm:pt>
    <dgm:pt modelId="{4BB344B8-6B54-4636-8DA9-371E1EC45C40}" type="sibTrans" cxnId="{E141EAA2-42B6-4607-AA85-8781455EB7A9}">
      <dgm:prSet/>
      <dgm:spPr/>
      <dgm:t>
        <a:bodyPr/>
        <a:lstStyle/>
        <a:p>
          <a:endParaRPr lang="en-US"/>
        </a:p>
      </dgm:t>
    </dgm:pt>
    <dgm:pt modelId="{1FE33064-A939-4B87-8809-61A5B8900021}" type="parTrans" cxnId="{E141EAA2-42B6-4607-AA85-8781455EB7A9}">
      <dgm:prSet/>
      <dgm:spPr/>
      <dgm:t>
        <a:bodyPr/>
        <a:lstStyle/>
        <a:p>
          <a:endParaRPr lang="en-US"/>
        </a:p>
      </dgm:t>
    </dgm:pt>
    <dgm:pt modelId="{28CB35AC-A066-46FD-93F5-3E6E2E2CDC2C}" type="pres">
      <dgm:prSet presAssocID="{3B12B9F1-6CBB-4F9B-8EB9-FB16000ABB83}" presName="arrowDiagram" presStyleCnt="0">
        <dgm:presLayoutVars>
          <dgm:chMax val="5"/>
          <dgm:dir/>
          <dgm:resizeHandles val="exact"/>
        </dgm:presLayoutVars>
      </dgm:prSet>
      <dgm:spPr/>
    </dgm:pt>
    <dgm:pt modelId="{86CCD737-889F-4922-8C85-17C3373A1D82}" type="pres">
      <dgm:prSet presAssocID="{3B12B9F1-6CBB-4F9B-8EB9-FB16000ABB83}" presName="arrow" presStyleLbl="bgShp" presStyleIdx="0" presStyleCnt="1" custAng="2651972" custFlipVert="1" custScaleX="64516" custScaleY="77909" custLinFactNeighborX="-7566" custLinFactNeighborY="9487"/>
      <dgm:spPr/>
    </dgm:pt>
    <dgm:pt modelId="{55C3D707-F547-4363-92DF-E4B81D4C7BCD}" type="pres">
      <dgm:prSet presAssocID="{3B12B9F1-6CBB-4F9B-8EB9-FB16000ABB83}" presName="arrowDiagram1" presStyleCnt="0">
        <dgm:presLayoutVars>
          <dgm:bulletEnabled val="1"/>
        </dgm:presLayoutVars>
      </dgm:prSet>
      <dgm:spPr/>
    </dgm:pt>
    <dgm:pt modelId="{24620A01-6B5B-46F5-9DB1-489B591F5649}" type="pres">
      <dgm:prSet presAssocID="{5AC8953B-5204-4CC4-8897-A1CF55F1FED4}" presName="bullet1" presStyleLbl="node1" presStyleIdx="0" presStyleCnt="1" custLinFactX="-5906" custLinFactY="18305" custLinFactNeighborX="-100000" custLinFactNeighborY="100000"/>
      <dgm:spPr/>
    </dgm:pt>
    <dgm:pt modelId="{180FBF3E-9AF6-4517-B5C5-A7DDB28AEB4E}" type="pres">
      <dgm:prSet presAssocID="{5AC8953B-5204-4CC4-8897-A1CF55F1FED4}" presName="textBox1" presStyleLbl="revTx" presStyleIdx="0" presStyleCnt="1" custScaleX="106831" custScaleY="98127" custLinFactNeighborX="-2040" custLinFactNeighborY="20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1EAA2-42B6-4607-AA85-8781455EB7A9}" srcId="{3B12B9F1-6CBB-4F9B-8EB9-FB16000ABB83}" destId="{5AC8953B-5204-4CC4-8897-A1CF55F1FED4}" srcOrd="0" destOrd="0" parTransId="{1FE33064-A939-4B87-8809-61A5B8900021}" sibTransId="{4BB344B8-6B54-4636-8DA9-371E1EC45C40}"/>
    <dgm:cxn modelId="{57606C80-3A0B-42A3-9E93-31DE7C71E33B}" type="presOf" srcId="{3B12B9F1-6CBB-4F9B-8EB9-FB16000ABB83}" destId="{28CB35AC-A066-46FD-93F5-3E6E2E2CDC2C}" srcOrd="0" destOrd="0" presId="urn:microsoft.com/office/officeart/2005/8/layout/arrow2"/>
    <dgm:cxn modelId="{D5E8228A-EDED-40B5-8B32-077046E1F82C}" type="presOf" srcId="{5AC8953B-5204-4CC4-8897-A1CF55F1FED4}" destId="{180FBF3E-9AF6-4517-B5C5-A7DDB28AEB4E}" srcOrd="0" destOrd="0" presId="urn:microsoft.com/office/officeart/2005/8/layout/arrow2"/>
    <dgm:cxn modelId="{CA790207-69B2-4F1A-ABC3-F223CD361080}" type="presParOf" srcId="{28CB35AC-A066-46FD-93F5-3E6E2E2CDC2C}" destId="{86CCD737-889F-4922-8C85-17C3373A1D82}" srcOrd="0" destOrd="0" presId="urn:microsoft.com/office/officeart/2005/8/layout/arrow2"/>
    <dgm:cxn modelId="{EC605613-1217-4D15-9433-BBCED78EDD69}" type="presParOf" srcId="{28CB35AC-A066-46FD-93F5-3E6E2E2CDC2C}" destId="{55C3D707-F547-4363-92DF-E4B81D4C7BCD}" srcOrd="1" destOrd="0" presId="urn:microsoft.com/office/officeart/2005/8/layout/arrow2"/>
    <dgm:cxn modelId="{6AC8FF4A-34C2-4DF5-90A4-C0535DC40B8F}" type="presParOf" srcId="{55C3D707-F547-4363-92DF-E4B81D4C7BCD}" destId="{24620A01-6B5B-46F5-9DB1-489B591F5649}" srcOrd="0" destOrd="0" presId="urn:microsoft.com/office/officeart/2005/8/layout/arrow2"/>
    <dgm:cxn modelId="{7576B1A3-02A6-4951-85B8-9A07300B3222}" type="presParOf" srcId="{55C3D707-F547-4363-92DF-E4B81D4C7BCD}" destId="{180FBF3E-9AF6-4517-B5C5-A7DDB28AEB4E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12B9F1-6CBB-4F9B-8EB9-FB16000ABB83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C8953B-5204-4CC4-8897-A1CF55F1FED4}">
      <dgm:prSet phldrT="[Text]" phldr="1"/>
      <dgm:spPr/>
      <dgm:t>
        <a:bodyPr/>
        <a:lstStyle/>
        <a:p>
          <a:endParaRPr lang="en-US" dirty="0"/>
        </a:p>
      </dgm:t>
    </dgm:pt>
    <dgm:pt modelId="{4BB344B8-6B54-4636-8DA9-371E1EC45C40}" type="sibTrans" cxnId="{E141EAA2-42B6-4607-AA85-8781455EB7A9}">
      <dgm:prSet/>
      <dgm:spPr/>
      <dgm:t>
        <a:bodyPr/>
        <a:lstStyle/>
        <a:p>
          <a:endParaRPr lang="en-US"/>
        </a:p>
      </dgm:t>
    </dgm:pt>
    <dgm:pt modelId="{1FE33064-A939-4B87-8809-61A5B8900021}" type="parTrans" cxnId="{E141EAA2-42B6-4607-AA85-8781455EB7A9}">
      <dgm:prSet/>
      <dgm:spPr/>
      <dgm:t>
        <a:bodyPr/>
        <a:lstStyle/>
        <a:p>
          <a:endParaRPr lang="en-US"/>
        </a:p>
      </dgm:t>
    </dgm:pt>
    <dgm:pt modelId="{28CB35AC-A066-46FD-93F5-3E6E2E2CDC2C}" type="pres">
      <dgm:prSet presAssocID="{3B12B9F1-6CBB-4F9B-8EB9-FB16000ABB83}" presName="arrowDiagram" presStyleCnt="0">
        <dgm:presLayoutVars>
          <dgm:chMax val="5"/>
          <dgm:dir/>
          <dgm:resizeHandles val="exact"/>
        </dgm:presLayoutVars>
      </dgm:prSet>
      <dgm:spPr/>
    </dgm:pt>
    <dgm:pt modelId="{86CCD737-889F-4922-8C85-17C3373A1D82}" type="pres">
      <dgm:prSet presAssocID="{3B12B9F1-6CBB-4F9B-8EB9-FB16000ABB83}" presName="arrow" presStyleLbl="bgShp" presStyleIdx="0" presStyleCnt="1" custAng="2328496" custScaleX="64516" custScaleY="77909" custLinFactNeighborX="10471" custLinFactNeighborY="537"/>
      <dgm:spPr>
        <a:solidFill>
          <a:srgbClr val="41A7BF"/>
        </a:solidFill>
        <a:ln>
          <a:solidFill>
            <a:schemeClr val="bg1"/>
          </a:solidFill>
        </a:ln>
      </dgm:spPr>
    </dgm:pt>
    <dgm:pt modelId="{55C3D707-F547-4363-92DF-E4B81D4C7BCD}" type="pres">
      <dgm:prSet presAssocID="{3B12B9F1-6CBB-4F9B-8EB9-FB16000ABB83}" presName="arrowDiagram1" presStyleCnt="0">
        <dgm:presLayoutVars>
          <dgm:bulletEnabled val="1"/>
        </dgm:presLayoutVars>
      </dgm:prSet>
      <dgm:spPr/>
    </dgm:pt>
    <dgm:pt modelId="{24620A01-6B5B-46F5-9DB1-489B591F5649}" type="pres">
      <dgm:prSet presAssocID="{5AC8953B-5204-4CC4-8897-A1CF55F1FED4}" presName="bullet1" presStyleLbl="node1" presStyleIdx="0" presStyleCnt="1" custLinFactX="55646" custLinFactY="100000" custLinFactNeighborX="100000" custLinFactNeighborY="192673"/>
      <dgm:spPr/>
    </dgm:pt>
    <dgm:pt modelId="{180FBF3E-9AF6-4517-B5C5-A7DDB28AEB4E}" type="pres">
      <dgm:prSet presAssocID="{5AC8953B-5204-4CC4-8897-A1CF55F1FED4}" presName="textBox1" presStyleLbl="revTx" presStyleIdx="0" presStyleCnt="1" custScaleX="106831" custScaleY="98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8E1AD-C00D-4C7E-BC34-19B8E8E06F12}" type="presOf" srcId="{3B12B9F1-6CBB-4F9B-8EB9-FB16000ABB83}" destId="{28CB35AC-A066-46FD-93F5-3E6E2E2CDC2C}" srcOrd="0" destOrd="0" presId="urn:microsoft.com/office/officeart/2005/8/layout/arrow2"/>
    <dgm:cxn modelId="{E141EAA2-42B6-4607-AA85-8781455EB7A9}" srcId="{3B12B9F1-6CBB-4F9B-8EB9-FB16000ABB83}" destId="{5AC8953B-5204-4CC4-8897-A1CF55F1FED4}" srcOrd="0" destOrd="0" parTransId="{1FE33064-A939-4B87-8809-61A5B8900021}" sibTransId="{4BB344B8-6B54-4636-8DA9-371E1EC45C40}"/>
    <dgm:cxn modelId="{BCC656F7-8ED2-478B-A76D-12E2D01EA0D3}" type="presOf" srcId="{5AC8953B-5204-4CC4-8897-A1CF55F1FED4}" destId="{180FBF3E-9AF6-4517-B5C5-A7DDB28AEB4E}" srcOrd="0" destOrd="0" presId="urn:microsoft.com/office/officeart/2005/8/layout/arrow2"/>
    <dgm:cxn modelId="{8C80F156-5215-4FB2-9CB1-BF142EA3AA54}" type="presParOf" srcId="{28CB35AC-A066-46FD-93F5-3E6E2E2CDC2C}" destId="{86CCD737-889F-4922-8C85-17C3373A1D82}" srcOrd="0" destOrd="0" presId="urn:microsoft.com/office/officeart/2005/8/layout/arrow2"/>
    <dgm:cxn modelId="{F5135A37-5380-462C-8405-3651A4A95C13}" type="presParOf" srcId="{28CB35AC-A066-46FD-93F5-3E6E2E2CDC2C}" destId="{55C3D707-F547-4363-92DF-E4B81D4C7BCD}" srcOrd="1" destOrd="0" presId="urn:microsoft.com/office/officeart/2005/8/layout/arrow2"/>
    <dgm:cxn modelId="{0A589F5A-F97E-4D5C-BA5B-20DAB77CA881}" type="presParOf" srcId="{55C3D707-F547-4363-92DF-E4B81D4C7BCD}" destId="{24620A01-6B5B-46F5-9DB1-489B591F5649}" srcOrd="0" destOrd="0" presId="urn:microsoft.com/office/officeart/2005/8/layout/arrow2"/>
    <dgm:cxn modelId="{AA5861AB-D5BA-42DA-8B6F-5B5A2244F3F2}" type="presParOf" srcId="{55C3D707-F547-4363-92DF-E4B81D4C7BCD}" destId="{180FBF3E-9AF6-4517-B5C5-A7DDB28AEB4E}" srcOrd="1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12B9F1-6CBB-4F9B-8EB9-FB16000ABB83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5AC8953B-5204-4CC4-8897-A1CF55F1FED4}">
      <dgm:prSet phldrT="[Text]" phldr="1"/>
      <dgm:spPr/>
      <dgm:t>
        <a:bodyPr/>
        <a:lstStyle/>
        <a:p>
          <a:endParaRPr lang="en-US" dirty="0"/>
        </a:p>
      </dgm:t>
    </dgm:pt>
    <dgm:pt modelId="{4BB344B8-6B54-4636-8DA9-371E1EC45C40}" type="sibTrans" cxnId="{E141EAA2-42B6-4607-AA85-8781455EB7A9}">
      <dgm:prSet/>
      <dgm:spPr/>
      <dgm:t>
        <a:bodyPr/>
        <a:lstStyle/>
        <a:p>
          <a:endParaRPr lang="en-US"/>
        </a:p>
      </dgm:t>
    </dgm:pt>
    <dgm:pt modelId="{1FE33064-A939-4B87-8809-61A5B8900021}" type="parTrans" cxnId="{E141EAA2-42B6-4607-AA85-8781455EB7A9}">
      <dgm:prSet/>
      <dgm:spPr/>
      <dgm:t>
        <a:bodyPr/>
        <a:lstStyle/>
        <a:p>
          <a:endParaRPr lang="en-US"/>
        </a:p>
      </dgm:t>
    </dgm:pt>
    <dgm:pt modelId="{28CB35AC-A066-46FD-93F5-3E6E2E2CDC2C}" type="pres">
      <dgm:prSet presAssocID="{3B12B9F1-6CBB-4F9B-8EB9-FB16000ABB83}" presName="arrowDiagram" presStyleCnt="0">
        <dgm:presLayoutVars>
          <dgm:chMax val="5"/>
          <dgm:dir/>
          <dgm:resizeHandles val="exact"/>
        </dgm:presLayoutVars>
      </dgm:prSet>
      <dgm:spPr/>
    </dgm:pt>
    <dgm:pt modelId="{86CCD737-889F-4922-8C85-17C3373A1D82}" type="pres">
      <dgm:prSet presAssocID="{3B12B9F1-6CBB-4F9B-8EB9-FB16000ABB83}" presName="arrow" presStyleLbl="bgShp" presStyleIdx="0" presStyleCnt="1" custAng="4409420" custFlipVert="1" custScaleX="62181" custScaleY="79557" custLinFactNeighborX="6557" custLinFactNeighborY="2072"/>
      <dgm:spPr/>
    </dgm:pt>
    <dgm:pt modelId="{55C3D707-F547-4363-92DF-E4B81D4C7BCD}" type="pres">
      <dgm:prSet presAssocID="{3B12B9F1-6CBB-4F9B-8EB9-FB16000ABB83}" presName="arrowDiagram1" presStyleCnt="0">
        <dgm:presLayoutVars>
          <dgm:bulletEnabled val="1"/>
        </dgm:presLayoutVars>
      </dgm:prSet>
      <dgm:spPr/>
    </dgm:pt>
    <dgm:pt modelId="{24620A01-6B5B-46F5-9DB1-489B591F5649}" type="pres">
      <dgm:prSet presAssocID="{5AC8953B-5204-4CC4-8897-A1CF55F1FED4}" presName="bullet1" presStyleLbl="node1" presStyleIdx="0" presStyleCnt="1" custLinFactNeighborX="-32630" custLinFactNeighborY="-77205"/>
      <dgm:spPr/>
    </dgm:pt>
    <dgm:pt modelId="{180FBF3E-9AF6-4517-B5C5-A7DDB28AEB4E}" type="pres">
      <dgm:prSet presAssocID="{5AC8953B-5204-4CC4-8897-A1CF55F1FED4}" presName="textBox1" presStyleLbl="revTx" presStyleIdx="0" presStyleCnt="1" custScaleX="106831" custScaleY="98127" custLinFactNeighborX="-28603" custLinFactNeighborY="-2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1EAA2-42B6-4607-AA85-8781455EB7A9}" srcId="{3B12B9F1-6CBB-4F9B-8EB9-FB16000ABB83}" destId="{5AC8953B-5204-4CC4-8897-A1CF55F1FED4}" srcOrd="0" destOrd="0" parTransId="{1FE33064-A939-4B87-8809-61A5B8900021}" sibTransId="{4BB344B8-6B54-4636-8DA9-371E1EC45C40}"/>
    <dgm:cxn modelId="{3447227A-379D-4A88-8C80-F5FA4A064B31}" type="presOf" srcId="{3B12B9F1-6CBB-4F9B-8EB9-FB16000ABB83}" destId="{28CB35AC-A066-46FD-93F5-3E6E2E2CDC2C}" srcOrd="0" destOrd="0" presId="urn:microsoft.com/office/officeart/2005/8/layout/arrow2"/>
    <dgm:cxn modelId="{13C25C1D-EB8F-41A4-B95A-F03FFEDC44D2}" type="presOf" srcId="{5AC8953B-5204-4CC4-8897-A1CF55F1FED4}" destId="{180FBF3E-9AF6-4517-B5C5-A7DDB28AEB4E}" srcOrd="0" destOrd="0" presId="urn:microsoft.com/office/officeart/2005/8/layout/arrow2"/>
    <dgm:cxn modelId="{9FDCF77E-4003-4BE6-9F7D-1237FDE28FD9}" type="presParOf" srcId="{28CB35AC-A066-46FD-93F5-3E6E2E2CDC2C}" destId="{86CCD737-889F-4922-8C85-17C3373A1D82}" srcOrd="0" destOrd="0" presId="urn:microsoft.com/office/officeart/2005/8/layout/arrow2"/>
    <dgm:cxn modelId="{21DCA083-8477-4E61-82BA-7F17B5E47977}" type="presParOf" srcId="{28CB35AC-A066-46FD-93F5-3E6E2E2CDC2C}" destId="{55C3D707-F547-4363-92DF-E4B81D4C7BCD}" srcOrd="1" destOrd="0" presId="urn:microsoft.com/office/officeart/2005/8/layout/arrow2"/>
    <dgm:cxn modelId="{B89FB460-74FD-4756-92BB-137C38F9D6C8}" type="presParOf" srcId="{55C3D707-F547-4363-92DF-E4B81D4C7BCD}" destId="{24620A01-6B5B-46F5-9DB1-489B591F5649}" srcOrd="0" destOrd="0" presId="urn:microsoft.com/office/officeart/2005/8/layout/arrow2"/>
    <dgm:cxn modelId="{935DF53B-9581-4062-862F-F91A224AA66D}" type="presParOf" srcId="{55C3D707-F547-4363-92DF-E4B81D4C7BCD}" destId="{180FBF3E-9AF6-4517-B5C5-A7DDB28AEB4E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CD737-889F-4922-8C85-17C3373A1D82}">
      <dsp:nvSpPr>
        <dsp:cNvPr id="0" name=""/>
        <dsp:cNvSpPr/>
      </dsp:nvSpPr>
      <dsp:spPr>
        <a:xfrm rot="18948028" flipV="1">
          <a:off x="446692" y="787136"/>
          <a:ext cx="3047993" cy="230045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20A01-6B5B-46F5-9DB1-489B591F5649}">
      <dsp:nvSpPr>
        <dsp:cNvPr id="0" name=""/>
        <dsp:cNvSpPr/>
      </dsp:nvSpPr>
      <dsp:spPr>
        <a:xfrm>
          <a:off x="3200400" y="1295400"/>
          <a:ext cx="349605" cy="34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0FBF3E-9AF6-4517-B5C5-A7DDB28AEB4E}">
      <dsp:nvSpPr>
        <dsp:cNvPr id="0" name=""/>
        <dsp:cNvSpPr/>
      </dsp:nvSpPr>
      <dsp:spPr>
        <a:xfrm>
          <a:off x="1752601" y="1523992"/>
          <a:ext cx="2018849" cy="2138314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249" bIns="0" numCol="1" spcCol="1270" anchor="t" anchorCtr="0">
          <a:noAutofit/>
        </a:bodyPr>
        <a:lstStyle/>
        <a:p>
          <a:pPr lvl="0" algn="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851153" y="1622544"/>
        <a:ext cx="1821745" cy="194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CD737-889F-4922-8C85-17C3373A1D82}">
      <dsp:nvSpPr>
        <dsp:cNvPr id="0" name=""/>
        <dsp:cNvSpPr/>
      </dsp:nvSpPr>
      <dsp:spPr>
        <a:xfrm rot="2328496">
          <a:off x="1298832" y="624984"/>
          <a:ext cx="3047993" cy="2300457"/>
        </a:xfrm>
        <a:prstGeom prst="swooshArrow">
          <a:avLst>
            <a:gd name="adj1" fmla="val 25000"/>
            <a:gd name="adj2" fmla="val 25000"/>
          </a:avLst>
        </a:prstGeom>
        <a:solidFill>
          <a:srgbClr val="41A7BF"/>
        </a:soli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20A01-6B5B-46F5-9DB1-489B591F5649}">
      <dsp:nvSpPr>
        <dsp:cNvPr id="0" name=""/>
        <dsp:cNvSpPr/>
      </dsp:nvSpPr>
      <dsp:spPr>
        <a:xfrm>
          <a:off x="4114801" y="1905000"/>
          <a:ext cx="349605" cy="34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0FBF3E-9AF6-4517-B5C5-A7DDB28AEB4E}">
      <dsp:nvSpPr>
        <dsp:cNvPr id="0" name=""/>
        <dsp:cNvSpPr/>
      </dsp:nvSpPr>
      <dsp:spPr>
        <a:xfrm>
          <a:off x="1791152" y="1077009"/>
          <a:ext cx="2018849" cy="2138314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249" bIns="0" numCol="1" spcCol="1270" anchor="t" anchorCtr="0">
          <a:noAutofit/>
        </a:bodyPr>
        <a:lstStyle/>
        <a:p>
          <a:pPr lvl="0" algn="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889704" y="1175561"/>
        <a:ext cx="1821745" cy="1941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CD737-889F-4922-8C85-17C3373A1D82}">
      <dsp:nvSpPr>
        <dsp:cNvPr id="0" name=""/>
        <dsp:cNvSpPr/>
      </dsp:nvSpPr>
      <dsp:spPr>
        <a:xfrm rot="17190580" flipV="1">
          <a:off x="1141497" y="658143"/>
          <a:ext cx="2937679" cy="234911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20A01-6B5B-46F5-9DB1-489B591F5649}">
      <dsp:nvSpPr>
        <dsp:cNvPr id="0" name=""/>
        <dsp:cNvSpPr/>
      </dsp:nvSpPr>
      <dsp:spPr>
        <a:xfrm>
          <a:off x="3428999" y="624051"/>
          <a:ext cx="349605" cy="34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0FBF3E-9AF6-4517-B5C5-A7DDB28AEB4E}">
      <dsp:nvSpPr>
        <dsp:cNvPr id="0" name=""/>
        <dsp:cNvSpPr/>
      </dsp:nvSpPr>
      <dsp:spPr>
        <a:xfrm>
          <a:off x="1223045" y="1044938"/>
          <a:ext cx="2018849" cy="2138314"/>
        </a:xfrm>
        <a:prstGeom prst="round2Diag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249" bIns="0" numCol="1" spcCol="1270" anchor="t" anchorCtr="0">
          <a:noAutofit/>
        </a:bodyPr>
        <a:lstStyle/>
        <a:p>
          <a:pPr lvl="0" algn="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321597" y="1143490"/>
        <a:ext cx="1821745" cy="194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E07EA-E567-44D0-89E6-005744602475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91D26-2932-4A34-9634-B5527A87A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3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7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isteducation.org/curriculum/elementary/standards" TargetMode="External"/><Relationship Id="rId4" Type="http://schemas.openxmlformats.org/officeDocument/2006/relationships/hyperlink" Target="http://adventisteducation.org/curriculum/secondary/standards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Layout" Target="../diagrams/layout2.xml"/><Relationship Id="rId12" Type="http://schemas.openxmlformats.org/officeDocument/2006/relationships/diagramQuickStyle" Target="../diagrams/quickStyle2.xml"/><Relationship Id="rId13" Type="http://schemas.openxmlformats.org/officeDocument/2006/relationships/diagramColors" Target="../diagrams/colors2.xml"/><Relationship Id="rId14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0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NAD </a:t>
            </a:r>
            <a:r>
              <a:rPr lang="en-US" sz="5400" dirty="0" smtClean="0"/>
              <a:t>CURRICULUM STANDARDS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0321" y="2336873"/>
            <a:ext cx="11324521" cy="416018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600" b="1" dirty="0" smtClean="0"/>
              <a:t>Pacific Union Conference K-</a:t>
            </a:r>
            <a:r>
              <a:rPr lang="en-US" sz="2600" b="1" dirty="0" smtClean="0"/>
              <a:t>12</a:t>
            </a:r>
          </a:p>
          <a:p>
            <a:pPr marL="0" indent="0" algn="r">
              <a:buNone/>
            </a:pPr>
            <a:endParaRPr lang="en-US" sz="1300" dirty="0"/>
          </a:p>
          <a:p>
            <a:pPr marL="0" indent="0" algn="r">
              <a:buNone/>
            </a:pPr>
            <a:r>
              <a:rPr lang="en-US" sz="2600" dirty="0" smtClean="0"/>
              <a:t>Martha </a:t>
            </a:r>
            <a:r>
              <a:rPr lang="en-US" sz="2600" dirty="0" err="1" smtClean="0"/>
              <a:t>Delapava</a:t>
            </a:r>
            <a:r>
              <a:rPr lang="en-US" sz="2600" dirty="0" smtClean="0"/>
              <a:t> </a:t>
            </a:r>
            <a:r>
              <a:rPr lang="en-US" sz="2600" dirty="0" smtClean="0"/>
              <a:t>Havens</a:t>
            </a:r>
            <a:endParaRPr lang="en-US" sz="2600" dirty="0" smtClean="0"/>
          </a:p>
          <a:p>
            <a:pPr marL="0" indent="0" algn="r">
              <a:buNone/>
            </a:pPr>
            <a:r>
              <a:rPr lang="en-US" sz="2600" dirty="0" smtClean="0"/>
              <a:t>Associate Director for </a:t>
            </a:r>
            <a:r>
              <a:rPr lang="en-US" sz="2600" dirty="0" smtClean="0"/>
              <a:t>Elementary</a:t>
            </a:r>
          </a:p>
          <a:p>
            <a:pPr marL="0" indent="0" algn="r">
              <a:buNone/>
            </a:pPr>
            <a:endParaRPr lang="en-US" sz="1300" dirty="0" smtClean="0"/>
          </a:p>
          <a:p>
            <a:pPr marL="0" indent="0" algn="r">
              <a:buNone/>
            </a:pPr>
            <a:r>
              <a:rPr lang="en-US" sz="2600" dirty="0" smtClean="0"/>
              <a:t>Teryl D. Loeffler</a:t>
            </a:r>
            <a:endParaRPr lang="en-US" sz="2600" dirty="0" smtClean="0"/>
          </a:p>
          <a:p>
            <a:pPr marL="0" indent="0" algn="r">
              <a:buNone/>
            </a:pPr>
            <a:r>
              <a:rPr lang="en-US" sz="2600" dirty="0" smtClean="0"/>
              <a:t>Associate Director for </a:t>
            </a:r>
            <a:r>
              <a:rPr lang="en-US" sz="2600" dirty="0" smtClean="0"/>
              <a:t>Secondary</a:t>
            </a:r>
          </a:p>
          <a:p>
            <a:pPr marL="0" indent="0" algn="r">
              <a:buNone/>
            </a:pPr>
            <a:endParaRPr lang="en-US" sz="1300" dirty="0" smtClean="0"/>
          </a:p>
          <a:p>
            <a:pPr marL="0" indent="0" algn="r">
              <a:buNone/>
            </a:pP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3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STANDARDS?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0321" y="2660315"/>
            <a:ext cx="10910100" cy="32758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800" dirty="0" smtClean="0"/>
              <a:t>Standards in education are statements of what students should know (content/</a:t>
            </a:r>
            <a:r>
              <a:rPr lang="en-US" sz="3800" dirty="0" smtClean="0"/>
              <a:t>knowledge) </a:t>
            </a:r>
            <a:r>
              <a:rPr lang="en-US" sz="3800" dirty="0" smtClean="0"/>
              <a:t>and be able to do (applicable skills) upon completing a course of study and all the experiences within their school activities.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9840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 STANDARDS ARE NOT…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74316" y="2336872"/>
            <a:ext cx="11603789" cy="4433621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The </a:t>
            </a:r>
            <a:r>
              <a:rPr lang="en-US" sz="3200" dirty="0" smtClean="0"/>
              <a:t>CURRICULUM or </a:t>
            </a:r>
            <a:r>
              <a:rPr lang="en-US" sz="3200" dirty="0" smtClean="0"/>
              <a:t>The </a:t>
            </a:r>
            <a:r>
              <a:rPr lang="en-US" sz="3200" dirty="0" smtClean="0"/>
              <a:t>METHODOLOGY</a:t>
            </a:r>
            <a:r>
              <a:rPr lang="en-US" sz="3200" dirty="0" smtClean="0"/>
              <a:t>.</a:t>
            </a:r>
          </a:p>
          <a:p>
            <a:pPr marL="0" indent="0" algn="l">
              <a:buNone/>
            </a:pPr>
            <a:endParaRPr lang="en-US" sz="800" dirty="0" smtClean="0"/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They are not the student’s full Learning Journey</a:t>
            </a:r>
            <a:r>
              <a:rPr lang="en-US" sz="3200" dirty="0" smtClean="0"/>
              <a:t>.</a:t>
            </a:r>
          </a:p>
          <a:p>
            <a:pPr marL="0" indent="0" algn="l">
              <a:buNone/>
            </a:pPr>
            <a:endParaRPr lang="en-US" sz="1400" dirty="0" smtClean="0"/>
          </a:p>
          <a:p>
            <a:pPr marL="0" indent="0" algn="l">
              <a:buNone/>
            </a:pPr>
            <a:r>
              <a:rPr lang="en-US" sz="3200" dirty="0" smtClean="0"/>
              <a:t>The Big ideas and essential questions of life are developed from many sources</a:t>
            </a:r>
            <a:r>
              <a:rPr lang="en-US" sz="3200" dirty="0" smtClean="0"/>
              <a:t>.</a:t>
            </a:r>
          </a:p>
          <a:p>
            <a:pPr algn="l"/>
            <a:endParaRPr lang="en-US" sz="1200" dirty="0" smtClean="0"/>
          </a:p>
          <a:p>
            <a:pPr marL="0" indent="0" algn="l">
              <a:buNone/>
            </a:pPr>
            <a:r>
              <a:rPr lang="en-US" sz="3200" dirty="0" smtClean="0"/>
              <a:t>Beyond </a:t>
            </a:r>
            <a:r>
              <a:rPr lang="en-US" sz="3200" dirty="0"/>
              <a:t>the  classroom, family and significant others in a young </a:t>
            </a:r>
            <a:r>
              <a:rPr lang="en-US" sz="3200" dirty="0" smtClean="0"/>
              <a:t>person’s life </a:t>
            </a:r>
            <a:r>
              <a:rPr lang="en-US" sz="3200" dirty="0"/>
              <a:t>influence the student’s personal beliefs and </a:t>
            </a:r>
            <a:r>
              <a:rPr lang="en-US" sz="3200" dirty="0" smtClean="0"/>
              <a:t>values.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18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95" y="753228"/>
            <a:ext cx="9826288" cy="1080938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A STUDENTS FULL LEARNING JOURNEY IS MORE THAN STANDARDS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3684" y="2152315"/>
            <a:ext cx="11831053" cy="4612105"/>
          </a:xfrm>
        </p:spPr>
        <p:txBody>
          <a:bodyPr>
            <a:no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2600" dirty="0"/>
              <a:t>The Big ideas and essential </a:t>
            </a:r>
            <a:r>
              <a:rPr lang="en-US" sz="2600" dirty="0" smtClean="0"/>
              <a:t>questions </a:t>
            </a:r>
            <a:r>
              <a:rPr lang="en-US" sz="2600" dirty="0"/>
              <a:t>of life are </a:t>
            </a:r>
            <a:r>
              <a:rPr lang="en-US" sz="2600" dirty="0" smtClean="0"/>
              <a:t>PART </a:t>
            </a:r>
            <a:r>
              <a:rPr lang="en-US" sz="2600" dirty="0" smtClean="0"/>
              <a:t>of </a:t>
            </a:r>
            <a:r>
              <a:rPr lang="en-US" sz="2600" dirty="0" smtClean="0"/>
              <a:t>a </a:t>
            </a:r>
            <a:r>
              <a:rPr lang="en-US" sz="2600" dirty="0" smtClean="0"/>
              <a:t>student's </a:t>
            </a:r>
            <a:r>
              <a:rPr lang="en-US" sz="2600" dirty="0" smtClean="0"/>
              <a:t>LEARNING JOURNEY. These are developed from many sources beyond the classroom, like family, church, significant </a:t>
            </a:r>
            <a:r>
              <a:rPr lang="en-US" sz="2600" dirty="0" smtClean="0"/>
              <a:t>others, </a:t>
            </a:r>
            <a:r>
              <a:rPr lang="en-US" sz="2600" dirty="0" smtClean="0"/>
              <a:t>and more</a:t>
            </a:r>
            <a:r>
              <a:rPr lang="en-US" sz="2600" dirty="0" smtClean="0"/>
              <a:t>.</a:t>
            </a:r>
          </a:p>
          <a:p>
            <a:pPr marL="0" indent="0" algn="l">
              <a:buNone/>
            </a:pPr>
            <a:endParaRPr lang="en-US" sz="1000" dirty="0" smtClean="0"/>
          </a:p>
          <a:p>
            <a:pPr marL="285750" indent="-285750" algn="l">
              <a:buFont typeface="Arial"/>
              <a:buChar char="•"/>
            </a:pPr>
            <a:r>
              <a:rPr lang="en-US" sz="2600" dirty="0" smtClean="0"/>
              <a:t>It </a:t>
            </a:r>
            <a:r>
              <a:rPr lang="en-US" sz="2600" dirty="0" smtClean="0"/>
              <a:t>is from these beliefs that a young person develops his or her personal </a:t>
            </a:r>
            <a:r>
              <a:rPr lang="en-US" sz="2600" dirty="0" smtClean="0"/>
              <a:t>worldview.</a:t>
            </a:r>
          </a:p>
          <a:p>
            <a:pPr marL="0" indent="0" algn="l">
              <a:buNone/>
            </a:pPr>
            <a:endParaRPr lang="en-US" sz="1000" dirty="0" smtClean="0"/>
          </a:p>
          <a:p>
            <a:pPr marL="285750" indent="-285750" algn="l">
              <a:buFont typeface="Arial"/>
              <a:buChar char="•"/>
            </a:pPr>
            <a:r>
              <a:rPr lang="en-US" sz="2600" dirty="0" smtClean="0"/>
              <a:t>As </a:t>
            </a:r>
            <a:r>
              <a:rPr lang="en-US" sz="2600" dirty="0" smtClean="0"/>
              <a:t>they </a:t>
            </a:r>
            <a:r>
              <a:rPr lang="en-US" sz="2600" dirty="0" smtClean="0"/>
              <a:t>integrate the knowledge learned at </a:t>
            </a:r>
            <a:r>
              <a:rPr lang="en-US" sz="2600" dirty="0" smtClean="0"/>
              <a:t>school, </a:t>
            </a:r>
            <a:r>
              <a:rPr lang="en-US" sz="2600" dirty="0" smtClean="0"/>
              <a:t>and from other </a:t>
            </a:r>
            <a:r>
              <a:rPr lang="en-US" sz="2600" dirty="0" smtClean="0"/>
              <a:t>sources, </a:t>
            </a:r>
            <a:r>
              <a:rPr lang="en-US" sz="2600" dirty="0" smtClean="0"/>
              <a:t>they form a </a:t>
            </a:r>
            <a:r>
              <a:rPr lang="en-US" sz="2600" dirty="0" smtClean="0"/>
              <a:t>coherent </a:t>
            </a:r>
            <a:r>
              <a:rPr lang="en-US" sz="2600" dirty="0" smtClean="0"/>
              <a:t>understanding of their </a:t>
            </a:r>
            <a:r>
              <a:rPr lang="en-US" sz="2600" dirty="0" smtClean="0"/>
              <a:t>world.</a:t>
            </a:r>
          </a:p>
          <a:p>
            <a:pPr marL="0" indent="0" algn="l">
              <a:buNone/>
            </a:pPr>
            <a:endParaRPr lang="en-US" sz="1000" dirty="0" smtClean="0"/>
          </a:p>
          <a:p>
            <a:pPr marL="285750" indent="-285750" algn="l">
              <a:buFont typeface="Arial"/>
              <a:buChar char="•"/>
            </a:pPr>
            <a:r>
              <a:rPr lang="en-US" sz="2600" dirty="0" smtClean="0"/>
              <a:t>Hopefully, </a:t>
            </a:r>
            <a:r>
              <a:rPr lang="en-US" sz="2600" dirty="0" smtClean="0"/>
              <a:t>they </a:t>
            </a:r>
            <a:r>
              <a:rPr lang="en-US" sz="2600" dirty="0" smtClean="0"/>
              <a:t>put </a:t>
            </a:r>
            <a:r>
              <a:rPr lang="en-US" sz="2600" dirty="0" smtClean="0"/>
              <a:t>into practice how to use the skills </a:t>
            </a:r>
            <a:r>
              <a:rPr lang="en-US" sz="2600" dirty="0" smtClean="0"/>
              <a:t>acquired </a:t>
            </a:r>
            <a:r>
              <a:rPr lang="en-US" sz="2600" dirty="0" smtClean="0"/>
              <a:t>and how to participate in their community to improve themselves and others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7369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7" y="628316"/>
            <a:ext cx="10173368" cy="1350210"/>
          </a:xfrm>
        </p:spPr>
        <p:txBody>
          <a:bodyPr>
            <a:noAutofit/>
          </a:bodyPr>
          <a:lstStyle/>
          <a:p>
            <a:r>
              <a:rPr lang="en-US" sz="4400" dirty="0" smtClean="0"/>
              <a:t>ADVENTIST </a:t>
            </a:r>
            <a:r>
              <a:rPr lang="en-US" sz="4400" dirty="0" smtClean="0"/>
              <a:t>STANDARDS </a:t>
            </a:r>
            <a:r>
              <a:rPr lang="en-US" sz="4400" dirty="0" smtClean="0"/>
              <a:t>REFLECT THE ADVENTIST WORLD VIEW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00296" y="2526887"/>
            <a:ext cx="9613861" cy="3599316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CREATION - What is God’s Intention</a:t>
            </a:r>
            <a:r>
              <a:rPr lang="en-US" sz="3600" dirty="0" smtClean="0"/>
              <a:t>?</a:t>
            </a:r>
          </a:p>
          <a:p>
            <a:pPr marL="0" indent="0" algn="l">
              <a:buNone/>
            </a:pPr>
            <a:endParaRPr lang="en-US" sz="1100" dirty="0" smtClean="0"/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FALL - How has God’s purpose been distorted</a:t>
            </a:r>
            <a:r>
              <a:rPr lang="en-US" sz="3600" dirty="0" smtClean="0"/>
              <a:t>?</a:t>
            </a:r>
          </a:p>
          <a:p>
            <a:pPr marL="0" indent="0" algn="l">
              <a:buNone/>
            </a:pPr>
            <a:endParaRPr lang="en-US" sz="1100" dirty="0" smtClean="0"/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REDEMPTION - How does God help us to Respond</a:t>
            </a:r>
            <a:r>
              <a:rPr lang="en-US" sz="3600" dirty="0" smtClean="0"/>
              <a:t>?</a:t>
            </a:r>
          </a:p>
          <a:p>
            <a:pPr marL="0" indent="0" algn="l">
              <a:buNone/>
            </a:pPr>
            <a:endParaRPr lang="en-US" sz="1100" dirty="0" smtClean="0"/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RE-CREATION - How can we be restored to the image of God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656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508000"/>
            <a:ext cx="10427369" cy="157747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NAD K-12 STANDARDS </a:t>
            </a:r>
            <a:r>
              <a:rPr lang="en-US" sz="4400" b="1" dirty="0"/>
              <a:t>DEVELOPED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rgbClr val="FFFF00"/>
                </a:solidFill>
                <a:hlinkClick r:id="rId3"/>
              </a:rPr>
              <a:t>http://adventisteducation.org/curriculum/elementary/</a:t>
            </a:r>
            <a:r>
              <a:rPr lang="en-US" sz="2200" b="1" dirty="0" smtClean="0">
                <a:solidFill>
                  <a:srgbClr val="FFFF00"/>
                </a:solidFill>
                <a:hlinkClick r:id="rId3"/>
              </a:rPr>
              <a:t>standards</a:t>
            </a:r>
            <a:r>
              <a:rPr lang="en-US" sz="2200" b="1" dirty="0" smtClean="0">
                <a:solidFill>
                  <a:srgbClr val="FFFF00"/>
                </a:solidFill>
              </a:rPr>
              <a:t/>
            </a:r>
            <a:br>
              <a:rPr lang="en-US" sz="2200" b="1" dirty="0" smtClean="0">
                <a:solidFill>
                  <a:srgbClr val="FFFF00"/>
                </a:solidFill>
              </a:rPr>
            </a:br>
            <a:r>
              <a:rPr lang="en-US" sz="2200" b="1" dirty="0" smtClean="0">
                <a:solidFill>
                  <a:srgbClr val="FFFF00"/>
                </a:solidFill>
                <a:hlinkClick r:id="rId4"/>
              </a:rPr>
              <a:t>http</a:t>
            </a:r>
            <a:r>
              <a:rPr lang="en-US" sz="2200" b="1" dirty="0">
                <a:solidFill>
                  <a:srgbClr val="FFFF00"/>
                </a:solidFill>
                <a:hlinkClick r:id="rId4"/>
              </a:rPr>
              <a:t>://</a:t>
            </a:r>
            <a:r>
              <a:rPr lang="en-US" sz="2200" b="1" dirty="0" err="1">
                <a:solidFill>
                  <a:srgbClr val="FFFF00"/>
                </a:solidFill>
                <a:hlinkClick r:id="rId4"/>
              </a:rPr>
              <a:t>adventisteducation.org</a:t>
            </a:r>
            <a:r>
              <a:rPr lang="en-US" sz="2200" b="1" dirty="0">
                <a:solidFill>
                  <a:srgbClr val="FFFF00"/>
                </a:solidFill>
                <a:hlinkClick r:id="rId4"/>
              </a:rPr>
              <a:t>/curriculum/secondary/standards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264" y="2179054"/>
            <a:ext cx="6577262" cy="3101472"/>
          </a:xfrm>
        </p:spPr>
        <p:txBody>
          <a:bodyPr>
            <a:noAutofit/>
          </a:bodyPr>
          <a:lstStyle/>
          <a:p>
            <a:r>
              <a:rPr lang="en-US" sz="2800" dirty="0" smtClean="0"/>
              <a:t>Language </a:t>
            </a:r>
            <a:r>
              <a:rPr lang="en-US" sz="2800" dirty="0" smtClean="0"/>
              <a:t>Arts (K-12)</a:t>
            </a:r>
            <a:endParaRPr lang="en-US" sz="2800" dirty="0" smtClean="0"/>
          </a:p>
          <a:p>
            <a:r>
              <a:rPr lang="en-US" sz="2800" dirty="0" smtClean="0"/>
              <a:t>Math (K-12)</a:t>
            </a:r>
          </a:p>
          <a:p>
            <a:r>
              <a:rPr lang="en-US" sz="2800" dirty="0"/>
              <a:t>Physical Education / Health (K-12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Science (K-12</a:t>
            </a:r>
            <a:endParaRPr lang="en-US" sz="2800" dirty="0" smtClean="0"/>
          </a:p>
          <a:p>
            <a:r>
              <a:rPr lang="en-US" sz="2800" dirty="0" smtClean="0"/>
              <a:t>Social </a:t>
            </a:r>
            <a:r>
              <a:rPr lang="en-US" sz="2800" dirty="0" smtClean="0"/>
              <a:t>Studies (K-12)</a:t>
            </a:r>
            <a:endParaRPr lang="en-US" sz="2800" dirty="0" smtClean="0"/>
          </a:p>
          <a:p>
            <a:r>
              <a:rPr lang="en-US" sz="2800" dirty="0" smtClean="0"/>
              <a:t>Technology </a:t>
            </a:r>
            <a:r>
              <a:rPr lang="en-US" sz="2800" dirty="0" smtClean="0"/>
              <a:t>/ </a:t>
            </a:r>
            <a:r>
              <a:rPr lang="en-US" sz="2800" dirty="0" smtClean="0"/>
              <a:t>Computer Ed (K-12)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6737" y="5574632"/>
            <a:ext cx="9692106" cy="1069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 to common </a:t>
            </a:r>
            <a:r>
              <a:rPr lang="en-US" dirty="0" smtClean="0"/>
              <a:t>core</a:t>
            </a:r>
            <a:r>
              <a:rPr lang="en-US" dirty="0" smtClean="0"/>
              <a:t>, all </a:t>
            </a:r>
            <a:r>
              <a:rPr lang="en-US" dirty="0" smtClean="0"/>
              <a:t>NAD </a:t>
            </a:r>
            <a:r>
              <a:rPr lang="en-US" dirty="0"/>
              <a:t>standards </a:t>
            </a:r>
            <a:r>
              <a:rPr lang="en-US" dirty="0" smtClean="0"/>
              <a:t>contain concepts </a:t>
            </a:r>
            <a:r>
              <a:rPr lang="en-US" dirty="0" smtClean="0"/>
              <a:t>that are unique </a:t>
            </a:r>
            <a:r>
              <a:rPr lang="en-US" dirty="0" smtClean="0"/>
              <a:t>to our </a:t>
            </a:r>
            <a:r>
              <a:rPr lang="en-US" dirty="0"/>
              <a:t>Adventist World View in </a:t>
            </a:r>
            <a:r>
              <a:rPr lang="en-US" dirty="0" smtClean="0"/>
              <a:t>goals </a:t>
            </a:r>
            <a:r>
              <a:rPr lang="en-US" dirty="0"/>
              <a:t>and philosophy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78317" y="2085474"/>
            <a:ext cx="5026526" cy="221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Bible (9-12</a:t>
            </a:r>
            <a:r>
              <a:rPr lang="en-US" sz="2800" dirty="0" smtClean="0"/>
              <a:t>)</a:t>
            </a:r>
          </a:p>
          <a:p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Business Education (9-12</a:t>
            </a:r>
            <a:r>
              <a:rPr lang="en-US" sz="2800" dirty="0" smtClean="0"/>
              <a:t>)</a:t>
            </a:r>
          </a:p>
          <a:p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Fine Arts (9-12</a:t>
            </a:r>
            <a:r>
              <a:rPr lang="en-US" sz="2800" dirty="0" smtClean="0"/>
              <a:t>)</a:t>
            </a:r>
          </a:p>
          <a:p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Foreign Languages (9-12)</a:t>
            </a:r>
          </a:p>
        </p:txBody>
      </p:sp>
    </p:spTree>
    <p:extLst>
      <p:ext uri="{BB962C8B-B14F-4D97-AF65-F5344CB8AC3E}">
        <p14:creationId xmlns:p14="http://schemas.microsoft.com/office/powerpoint/2010/main" val="1089820282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 l="23943" t="36142" r="36804" b="16211"/>
          <a:stretch>
            <a:fillRect/>
          </a:stretch>
        </p:blipFill>
        <p:spPr bwMode="auto">
          <a:xfrm>
            <a:off x="1828801" y="3072384"/>
            <a:ext cx="4025503" cy="348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/>
          <a:srcRect l="6978" t="60606" r="19119" b="26906"/>
          <a:stretch>
            <a:fillRect/>
          </a:stretch>
        </p:blipFill>
        <p:spPr bwMode="auto">
          <a:xfrm>
            <a:off x="6096000" y="3505201"/>
            <a:ext cx="44021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Diagram 10"/>
          <p:cNvGraphicFramePr/>
          <p:nvPr>
            <p:extLst/>
          </p:nvPr>
        </p:nvGraphicFramePr>
        <p:xfrm>
          <a:off x="4038600" y="2590800"/>
          <a:ext cx="4724400" cy="382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3124200" y="1295400"/>
          <a:ext cx="4724400" cy="382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Comparison between Common Core vs. NAD Standards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676400" y="2020824"/>
            <a:ext cx="4343400" cy="4532376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Common Core Sample</a:t>
            </a:r>
          </a:p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MATH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96000" y="2020824"/>
            <a:ext cx="4419600" cy="4532376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NAD </a:t>
            </a:r>
            <a:r>
              <a:rPr lang="en-US" sz="2800" dirty="0">
                <a:solidFill>
                  <a:srgbClr val="C00000"/>
                </a:solidFill>
              </a:rPr>
              <a:t>MATH Standard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305799" y="5181600"/>
            <a:ext cx="1354667" cy="1143000"/>
            <a:chOff x="6781799" y="5181600"/>
            <a:chExt cx="1354667" cy="1143000"/>
          </a:xfrm>
        </p:grpSpPr>
        <p:sp>
          <p:nvSpPr>
            <p:cNvPr id="15" name="Line Callout 1 14"/>
            <p:cNvSpPr/>
            <p:nvPr/>
          </p:nvSpPr>
          <p:spPr>
            <a:xfrm flipH="1" flipV="1">
              <a:off x="6781800" y="5181600"/>
              <a:ext cx="1295400" cy="1143000"/>
            </a:xfrm>
            <a:prstGeom prst="borderCallout1">
              <a:avLst>
                <a:gd name="adj1" fmla="val 18750"/>
                <a:gd name="adj2" fmla="val -8333"/>
                <a:gd name="adj3" fmla="val 219277"/>
                <a:gd name="adj4" fmla="val -5330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1799" y="5181600"/>
              <a:ext cx="1354667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solidFill>
                    <a:schemeClr val="bg1"/>
                  </a:solidFill>
                </a:rPr>
                <a:t>Reference to actual common core is stated in parenthesis at the end.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2765814"/>
      </p:ext>
    </p:extLst>
  </p:cSld>
  <p:clrMapOvr>
    <a:masterClrMapping/>
  </p:clrMapOvr>
  <p:transition xmlns:p14="http://schemas.microsoft.com/office/powerpoint/2010/main">
    <p:wipe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Comparison between Common Core vs. NAD Standards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676400" y="2002536"/>
            <a:ext cx="4343400" cy="4550664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Common Core Sample</a:t>
            </a:r>
          </a:p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Language Arts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96000" y="2002536"/>
            <a:ext cx="4419600" cy="4550664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Common Core Sample</a:t>
            </a:r>
          </a:p>
          <a:p>
            <a:pPr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NAD Language Arts Standard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 l="22060" t="24612" r="12978" b="12613"/>
          <a:stretch>
            <a:fillRect/>
          </a:stretch>
        </p:blipFill>
        <p:spPr bwMode="auto">
          <a:xfrm>
            <a:off x="1676400" y="3048000"/>
            <a:ext cx="4343400" cy="351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0" y="3352800"/>
          <a:ext cx="4419600" cy="1752600"/>
        </p:xfrm>
        <a:graphic>
          <a:graphicData uri="http://schemas.openxmlformats.org/drawingml/2006/table">
            <a:tbl>
              <a:tblPr/>
              <a:tblGrid>
                <a:gridCol w="747275"/>
                <a:gridCol w="589992"/>
                <a:gridCol w="3082333"/>
              </a:tblGrid>
              <a:tr h="1752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Integration of Knowledge and Ideas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LA.2.RL.8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LA.2.RL.9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LA.2.RL.10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LA.2.RL.11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LA.2.RL.12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800" b="1" dirty="0">
                          <a:latin typeface="Calibri"/>
                          <a:ea typeface="Times New Roman"/>
                          <a:cs typeface="Tahoma"/>
                        </a:rPr>
                        <a:t>LA.2.RL.13</a:t>
                      </a:r>
                      <a:endParaRPr lang="en-US" sz="8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ahoma"/>
                        </a:rPr>
                        <a:t>Use illustrations and words in print or digital text to demonstrate understanding of story elements (RL.2.7)</a:t>
                      </a:r>
                      <a:endParaRPr lang="en-US" sz="9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Compare and contrast two or more versions of the same story (e.g., Jesus’ birth) by different authors or from different cultures (RL.2.9)</a:t>
                      </a:r>
                    </a:p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Predict story events and outcomes using picture clues and text</a:t>
                      </a:r>
                    </a:p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Distinguish between fantasy and reality, right and wrong, fact and opinion</a:t>
                      </a:r>
                    </a:p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Make connections between a text and personal life experiences</a:t>
                      </a:r>
                    </a:p>
                    <a:p>
                      <a:pPr marL="91440" marR="0" indent="-914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ahoma"/>
                        </a:rPr>
                        <a:t>Choose reading content that reflects the teachings in God’s Word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4495800" y="3033548"/>
          <a:ext cx="4724400" cy="382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8001000" y="5181600"/>
            <a:ext cx="1295400" cy="1292662"/>
            <a:chOff x="6477000" y="5181600"/>
            <a:chExt cx="1295400" cy="1292662"/>
          </a:xfrm>
        </p:grpSpPr>
        <p:sp>
          <p:nvSpPr>
            <p:cNvPr id="10" name="Line Callout 1 9"/>
            <p:cNvSpPr/>
            <p:nvPr/>
          </p:nvSpPr>
          <p:spPr>
            <a:xfrm flipH="1" flipV="1">
              <a:off x="6477000" y="5181600"/>
              <a:ext cx="1295400" cy="1143000"/>
            </a:xfrm>
            <a:prstGeom prst="borderCallout1">
              <a:avLst>
                <a:gd name="adj1" fmla="val 18750"/>
                <a:gd name="adj2" fmla="val -8333"/>
                <a:gd name="adj3" fmla="val 232610"/>
                <a:gd name="adj4" fmla="val -5330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77000" y="5181600"/>
              <a:ext cx="12954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solidFill>
                    <a:schemeClr val="bg1"/>
                  </a:solidFill>
                </a:rPr>
                <a:t>Reference to actual common core is stated in parenthesis at the end.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12479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584</Words>
  <Application>Microsoft Macintosh PowerPoint</Application>
  <PresentationFormat>Custom</PresentationFormat>
  <Paragraphs>78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Berlin</vt:lpstr>
      <vt:lpstr>NAD CURRICULUM STANDARDS </vt:lpstr>
      <vt:lpstr>WHAT ARE STANDARDS?</vt:lpstr>
      <vt:lpstr> STANDARDS ARE NOT…</vt:lpstr>
      <vt:lpstr>A STUDENTS FULL LEARNING JOURNEY IS MORE THAN STANDARDS</vt:lpstr>
      <vt:lpstr>ADVENTIST STANDARDS REFLECT THE ADVENTIST WORLD VIEW </vt:lpstr>
      <vt:lpstr>NAD K-12 STANDARDS DEVELOPED http://adventisteducation.org/curriculum/elementary/standards http://adventisteducation.org/curriculum/secondary/standards</vt:lpstr>
      <vt:lpstr>Comparison between Common Core vs. NAD Standards </vt:lpstr>
      <vt:lpstr>Comparison between Common Core vs. NAD Standards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 STANDARDS </dc:title>
  <dc:creator>Martha Havens</dc:creator>
  <cp:lastModifiedBy>TERYL LOEFFLER</cp:lastModifiedBy>
  <cp:revision>43</cp:revision>
  <dcterms:created xsi:type="dcterms:W3CDTF">2016-08-05T19:19:54Z</dcterms:created>
  <dcterms:modified xsi:type="dcterms:W3CDTF">2016-08-11T00:03:44Z</dcterms:modified>
</cp:coreProperties>
</file>