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63" r:id="rId3"/>
    <p:sldId id="257" r:id="rId4"/>
    <p:sldId id="280" r:id="rId5"/>
    <p:sldId id="264" r:id="rId6"/>
    <p:sldId id="285" r:id="rId7"/>
    <p:sldId id="265" r:id="rId8"/>
    <p:sldId id="276" r:id="rId9"/>
    <p:sldId id="283" r:id="rId10"/>
    <p:sldId id="284" r:id="rId11"/>
    <p:sldId id="277" r:id="rId12"/>
    <p:sldId id="267" r:id="rId13"/>
    <p:sldId id="274" r:id="rId14"/>
    <p:sldId id="268" r:id="rId15"/>
    <p:sldId id="282" r:id="rId16"/>
    <p:sldId id="272" r:id="rId17"/>
    <p:sldId id="275" r:id="rId18"/>
    <p:sldId id="269" r:id="rId19"/>
    <p:sldId id="281" r:id="rId20"/>
    <p:sldId id="287" r:id="rId21"/>
    <p:sldId id="279" r:id="rId22"/>
    <p:sldId id="278" r:id="rId23"/>
    <p:sldId id="271" r:id="rId24"/>
    <p:sldId id="270" r:id="rId25"/>
    <p:sldId id="286" r:id="rId26"/>
    <p:sldId id="273" r:id="rId27"/>
    <p:sldId id="262" r:id="rId28"/>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p:restoredTop sz="94660"/>
  </p:normalViewPr>
  <p:slideViewPr>
    <p:cSldViewPr snapToGrid="0" snapToObjects="1">
      <p:cViewPr varScale="1">
        <p:scale>
          <a:sx n="84" d="100"/>
          <a:sy n="84" d="100"/>
        </p:scale>
        <p:origin x="-734" y="-6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p:scale>
          <a:sx n="150" d="100"/>
          <a:sy n="150" d="100"/>
        </p:scale>
        <p:origin x="-58" y="374"/>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D3C1EC3D-A211-466E-B1A1-70CE82A5FB20}" type="datetimeFigureOut">
              <a:rPr lang="en-US" smtClean="0"/>
              <a:t>8/10/2015</a:t>
            </a:fld>
            <a:endParaRPr lang="en-US" dirty="0"/>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47568F16-6824-4355-9170-48324502A0C4}" type="slidenum">
              <a:rPr lang="en-US" smtClean="0"/>
              <a:t>‹#›</a:t>
            </a:fld>
            <a:endParaRPr lang="en-US" dirty="0"/>
          </a:p>
        </p:txBody>
      </p:sp>
    </p:spTree>
    <p:extLst>
      <p:ext uri="{BB962C8B-B14F-4D97-AF65-F5344CB8AC3E}">
        <p14:creationId xmlns:p14="http://schemas.microsoft.com/office/powerpoint/2010/main" val="3185855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cdc.gov/niosh/docs/2007-131/"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568F16-6824-4355-9170-48324502A0C4}" type="slidenum">
              <a:rPr lang="en-US" smtClean="0"/>
              <a:t>1</a:t>
            </a:fld>
            <a:endParaRPr lang="en-US" dirty="0"/>
          </a:p>
        </p:txBody>
      </p:sp>
    </p:spTree>
    <p:extLst>
      <p:ext uri="{BB962C8B-B14F-4D97-AF65-F5344CB8AC3E}">
        <p14:creationId xmlns:p14="http://schemas.microsoft.com/office/powerpoint/2010/main" val="2748701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 the recommendations for safe use of narrow scaffolds include ensuring that staff are trained and authorized to use the equipment. </a:t>
            </a:r>
          </a:p>
          <a:p>
            <a:endParaRPr lang="en-US" dirty="0"/>
          </a:p>
          <a:p>
            <a:r>
              <a:rPr lang="en-US" dirty="0" smtClean="0"/>
              <a:t>Before setting up, assess the work </a:t>
            </a:r>
            <a:r>
              <a:rPr lang="en-US" dirty="0" smtClean="0"/>
              <a:t>area, </a:t>
            </a:r>
            <a:r>
              <a:rPr lang="en-US" dirty="0" smtClean="0"/>
              <a:t>site conditions and the work to be performed. Perform a pre-operation inspection on the scaffolding before use and ensure </a:t>
            </a:r>
            <a:r>
              <a:rPr lang="en-US" dirty="0" smtClean="0"/>
              <a:t>that load limits are met, connections </a:t>
            </a:r>
            <a:r>
              <a:rPr lang="en-US" dirty="0" smtClean="0"/>
              <a:t>are secure, wheels are locked, all railings are in place and planks are in good condition and meet the requirements for such use</a:t>
            </a:r>
            <a:r>
              <a:rPr lang="en-US" dirty="0" smtClean="0"/>
              <a:t>. Planks also need to fully cover the standing platform area.</a:t>
            </a:r>
            <a:endParaRPr lang="en-US" dirty="0" smtClean="0"/>
          </a:p>
          <a:p>
            <a:endParaRPr lang="en-US" dirty="0"/>
          </a:p>
          <a:p>
            <a:r>
              <a:rPr lang="en-US" dirty="0" smtClean="0"/>
              <a:t>Scaffolding also needs to be at least 10 </a:t>
            </a:r>
            <a:r>
              <a:rPr lang="en-US" dirty="0"/>
              <a:t>feet from </a:t>
            </a:r>
            <a:r>
              <a:rPr lang="en-US" dirty="0" smtClean="0"/>
              <a:t>any energized power lines.</a:t>
            </a:r>
          </a:p>
          <a:p>
            <a:endParaRPr lang="en-US" dirty="0"/>
          </a:p>
          <a:p>
            <a:r>
              <a:rPr lang="en-US" dirty="0" smtClean="0"/>
              <a:t>If outriggers are used, use them on both sides.</a:t>
            </a:r>
          </a:p>
          <a:p>
            <a:endParaRPr lang="en-US" dirty="0"/>
          </a:p>
          <a:p>
            <a:r>
              <a:rPr lang="en-US" dirty="0" smtClean="0"/>
              <a:t>OSHA also requires fall protection if the working </a:t>
            </a:r>
            <a:r>
              <a:rPr lang="en-US" dirty="0"/>
              <a:t>platform is 10 feet or </a:t>
            </a:r>
            <a:r>
              <a:rPr lang="en-US" dirty="0" smtClean="0"/>
              <a:t>higher.</a:t>
            </a:r>
            <a:endParaRPr lang="en-US" dirty="0"/>
          </a:p>
        </p:txBody>
      </p:sp>
      <p:sp>
        <p:nvSpPr>
          <p:cNvPr id="4" name="Slide Number Placeholder 3"/>
          <p:cNvSpPr>
            <a:spLocks noGrp="1"/>
          </p:cNvSpPr>
          <p:nvPr>
            <p:ph type="sldNum" sz="quarter" idx="10"/>
          </p:nvPr>
        </p:nvSpPr>
        <p:spPr/>
        <p:txBody>
          <a:bodyPr/>
          <a:lstStyle/>
          <a:p>
            <a:fld id="{47568F16-6824-4355-9170-48324502A0C4}" type="slidenum">
              <a:rPr lang="en-US" smtClean="0"/>
              <a:t>10</a:t>
            </a:fld>
            <a:endParaRPr lang="en-US" dirty="0"/>
          </a:p>
        </p:txBody>
      </p:sp>
    </p:spTree>
    <p:extLst>
      <p:ext uri="{BB962C8B-B14F-4D97-AF65-F5344CB8AC3E}">
        <p14:creationId xmlns:p14="http://schemas.microsoft.com/office/powerpoint/2010/main" val="2733796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31825"/>
            <a:ext cx="4619625" cy="3463925"/>
          </a:xfrm>
        </p:spPr>
      </p:sp>
      <p:sp>
        <p:nvSpPr>
          <p:cNvPr id="3" name="Notes Placeholder 2"/>
          <p:cNvSpPr>
            <a:spLocks noGrp="1"/>
          </p:cNvSpPr>
          <p:nvPr>
            <p:ph type="body" idx="1"/>
          </p:nvPr>
        </p:nvSpPr>
        <p:spPr/>
        <p:txBody>
          <a:bodyPr/>
          <a:lstStyle/>
          <a:p>
            <a:pPr>
              <a:spcAft>
                <a:spcPts val="607"/>
              </a:spcAft>
            </a:pPr>
            <a:r>
              <a:rPr lang="en-US" dirty="0" smtClean="0"/>
              <a:t>Roof access hatches need to be properly guarded to prevent someone from inadvertently stepping into the opening. A sample permanent guard is shown here, although temporary railings are also available.</a:t>
            </a:r>
          </a:p>
          <a:p>
            <a:pPr>
              <a:spcAft>
                <a:spcPts val="607"/>
              </a:spcAft>
            </a:pPr>
            <a:r>
              <a:rPr lang="en-US" dirty="0" smtClean="0"/>
              <a:t>A look at OSHA reported deaths for 9/2012 through 9/2013 shows a considerable number of deaths from employees falling through skylights.  One SDA academy also had a maintenance man suffer the same tragic fate a number of years ago</a:t>
            </a:r>
            <a:r>
              <a:rPr lang="en-US" dirty="0"/>
              <a:t>. </a:t>
            </a:r>
            <a:r>
              <a:rPr lang="en-US" dirty="0" smtClean="0"/>
              <a:t>Where </a:t>
            </a:r>
            <a:r>
              <a:rPr lang="en-US" dirty="0"/>
              <a:t>any employee will approach within 6 feet of the </a:t>
            </a:r>
            <a:r>
              <a:rPr lang="en-US" dirty="0" smtClean="0"/>
              <a:t>skylight, CAL OSHA standards call for the skylights to either </a:t>
            </a:r>
            <a:r>
              <a:rPr lang="en-US" dirty="0" smtClean="0"/>
              <a:t>be </a:t>
            </a:r>
            <a:r>
              <a:rPr lang="en-US" dirty="0" smtClean="0"/>
              <a:t>guarded or have a cage that will withstand an established weight limit without deflecting enough to break the glass below.  </a:t>
            </a:r>
          </a:p>
          <a:p>
            <a:pPr>
              <a:spcAft>
                <a:spcPts val="607"/>
              </a:spcAft>
            </a:pPr>
            <a:r>
              <a:rPr lang="en-US" dirty="0" smtClean="0"/>
              <a:t>Guardrails are also required “at locations where there is a routine need for any employee to approach within 6 feet of the edge of a roof.” Where work is “intermittent” safety belts and lanyards or an approved fall protection system may be used in lieu of lanyards. The illustration in this presentation reflects both permanent guarding on the distant roof and the fall restraint system used by a worker.</a:t>
            </a:r>
          </a:p>
          <a:p>
            <a:pPr>
              <a:spcAft>
                <a:spcPts val="607"/>
              </a:spcAft>
            </a:pPr>
            <a:r>
              <a:rPr lang="en-US" b="1" dirty="0" smtClean="0"/>
              <a:t>NOTE:</a:t>
            </a:r>
            <a:r>
              <a:rPr lang="en-US" dirty="0" smtClean="0"/>
              <a:t> Trigger heights vary between General Industry and the Construction industry , as well as by the job performed within a particular industry. Study carefully how your buildings, job tasks and projects apply. They also may vary depending upon whether s task is </a:t>
            </a:r>
            <a:r>
              <a:rPr lang="en-US" i="1" dirty="0" smtClean="0"/>
              <a:t>routine</a:t>
            </a:r>
            <a:r>
              <a:rPr lang="en-US" dirty="0" smtClean="0"/>
              <a:t> (more than four times a year) or </a:t>
            </a:r>
            <a:r>
              <a:rPr lang="en-US" i="1" dirty="0" smtClean="0"/>
              <a:t>intermittent</a:t>
            </a:r>
            <a:r>
              <a:rPr lang="en-US" dirty="0" smtClean="0"/>
              <a:t> (work not exceeding four times a year.)</a:t>
            </a:r>
          </a:p>
          <a:p>
            <a:endParaRPr lang="en-US" dirty="0"/>
          </a:p>
          <a:p>
            <a:endParaRPr lang="en-US" dirty="0"/>
          </a:p>
        </p:txBody>
      </p:sp>
      <p:sp>
        <p:nvSpPr>
          <p:cNvPr id="4" name="Slide Number Placeholder 3"/>
          <p:cNvSpPr>
            <a:spLocks noGrp="1"/>
          </p:cNvSpPr>
          <p:nvPr>
            <p:ph type="sldNum" sz="quarter" idx="10"/>
          </p:nvPr>
        </p:nvSpPr>
        <p:spPr/>
        <p:txBody>
          <a:bodyPr/>
          <a:lstStyle/>
          <a:p>
            <a:fld id="{47568F16-6824-4355-9170-48324502A0C4}" type="slidenum">
              <a:rPr lang="en-US" smtClean="0"/>
              <a:t>11</a:t>
            </a:fld>
            <a:endParaRPr lang="en-US" dirty="0"/>
          </a:p>
        </p:txBody>
      </p:sp>
    </p:spTree>
    <p:extLst>
      <p:ext uri="{BB962C8B-B14F-4D97-AF65-F5344CB8AC3E}">
        <p14:creationId xmlns:p14="http://schemas.microsoft.com/office/powerpoint/2010/main" val="283391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workers are injured each year when they strain themselves in the process of lifting and moving materials from one location to another. </a:t>
            </a:r>
          </a:p>
          <a:p>
            <a:endParaRPr lang="en-US" dirty="0" smtClean="0"/>
          </a:p>
          <a:p>
            <a:r>
              <a:rPr lang="en-US" dirty="0"/>
              <a:t>It is important that we provide training on how to lift properly, how to move materials and how to store supplies in a way that works best with body structure and </a:t>
            </a:r>
            <a:r>
              <a:rPr lang="en-US" dirty="0" smtClean="0"/>
              <a:t>ergonomics. The free document, “Ergonomic Guidelines for Manual Material Handling,” available from the </a:t>
            </a:r>
            <a:r>
              <a:rPr lang="en-US" dirty="0"/>
              <a:t>CDC </a:t>
            </a:r>
            <a:r>
              <a:rPr lang="en-US" dirty="0" smtClean="0"/>
              <a:t>at </a:t>
            </a:r>
            <a:r>
              <a:rPr lang="en-US" dirty="0" smtClean="0">
                <a:hlinkClick r:id="rId3"/>
              </a:rPr>
              <a:t>http</a:t>
            </a:r>
            <a:r>
              <a:rPr lang="en-US" dirty="0">
                <a:hlinkClick r:id="rId3"/>
              </a:rPr>
              <a:t>://www.cdc.gov/niosh/docs/2007-131</a:t>
            </a:r>
            <a:r>
              <a:rPr lang="en-US" dirty="0" smtClean="0">
                <a:hlinkClick r:id="rId3"/>
              </a:rPr>
              <a:t>/</a:t>
            </a:r>
            <a:r>
              <a:rPr lang="en-US" dirty="0"/>
              <a:t>,</a:t>
            </a:r>
            <a:r>
              <a:rPr lang="en-US" dirty="0" smtClean="0"/>
              <a:t> </a:t>
            </a:r>
            <a:r>
              <a:rPr lang="en-US" dirty="0"/>
              <a:t>is </a:t>
            </a:r>
            <a:r>
              <a:rPr lang="en-US" dirty="0" smtClean="0"/>
              <a:t>an excellent source for such </a:t>
            </a:r>
            <a:r>
              <a:rPr lang="en-US" dirty="0" smtClean="0"/>
              <a:t>information.</a:t>
            </a:r>
            <a:endParaRPr lang="en-US" dirty="0" smtClean="0"/>
          </a:p>
          <a:p>
            <a:endParaRPr lang="en-US" dirty="0"/>
          </a:p>
          <a:p>
            <a:r>
              <a:rPr lang="en-US" dirty="0" smtClean="0"/>
              <a:t>Good storage and housekeeping are also crucial as we try to store heavier objects at waist level rather than have to raise or lower </a:t>
            </a:r>
            <a:r>
              <a:rPr lang="en-US" dirty="0" smtClean="0"/>
              <a:t>items as we place them on or remove them from shelves</a:t>
            </a:r>
            <a:r>
              <a:rPr lang="en-US" dirty="0" smtClean="0"/>
              <a:t>. Poor housekeeping at the same time requires workers to have to maneuver through items and </a:t>
            </a:r>
            <a:r>
              <a:rPr lang="en-US" dirty="0" smtClean="0"/>
              <a:t>may cause them to possibly </a:t>
            </a:r>
            <a:r>
              <a:rPr lang="en-US" dirty="0" smtClean="0"/>
              <a:t>move or turn wrong while handling </a:t>
            </a:r>
            <a:r>
              <a:rPr lang="en-US" dirty="0" smtClean="0"/>
              <a:t>the </a:t>
            </a:r>
            <a:r>
              <a:rPr lang="en-US" dirty="0" smtClean="0"/>
              <a:t>load.</a:t>
            </a:r>
          </a:p>
          <a:p>
            <a:endParaRPr lang="en-US" dirty="0"/>
          </a:p>
          <a:p>
            <a:r>
              <a:rPr lang="en-US" dirty="0" smtClean="0"/>
              <a:t>Workers need to avoid “macho” tendencies when performing tasks.  When objects are awkward or heavy </a:t>
            </a:r>
            <a:r>
              <a:rPr lang="en-US" dirty="0" smtClean="0"/>
              <a:t>the employee </a:t>
            </a:r>
            <a:r>
              <a:rPr lang="en-US" dirty="0" smtClean="0"/>
              <a:t>should seek the assistance of another employee.</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7568F16-6824-4355-9170-48324502A0C4}" type="slidenum">
              <a:rPr lang="en-US" smtClean="0"/>
              <a:t>12</a:t>
            </a:fld>
            <a:endParaRPr lang="en-US" dirty="0"/>
          </a:p>
        </p:txBody>
      </p:sp>
    </p:spTree>
    <p:extLst>
      <p:ext uri="{BB962C8B-B14F-4D97-AF65-F5344CB8AC3E}">
        <p14:creationId xmlns:p14="http://schemas.microsoft.com/office/powerpoint/2010/main" val="1290468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Ergonomics in the office is also important as evidenced by numerous carpel tunnel claims, complaints of back and neck pain and other employee issues.</a:t>
            </a:r>
          </a:p>
          <a:p>
            <a:endParaRPr lang="en-US" dirty="0"/>
          </a:p>
          <a:p>
            <a:r>
              <a:rPr lang="en-US" dirty="0" smtClean="0"/>
              <a:t>Each workstation needs to be set up for the operator so that body positions are correct to prevent injuries. </a:t>
            </a:r>
          </a:p>
          <a:p>
            <a:endParaRPr lang="en-US" dirty="0"/>
          </a:p>
          <a:p>
            <a:r>
              <a:rPr lang="en-US" dirty="0" smtClean="0"/>
              <a:t>Where a workstation supports multiple users, efforts should be made to provide adjustable keyboard tables, chairs and other features that can support individuals of different heights and body structures.</a:t>
            </a:r>
          </a:p>
          <a:p>
            <a:endParaRPr lang="en-US" dirty="0"/>
          </a:p>
          <a:p>
            <a:r>
              <a:rPr lang="en-US" dirty="0" smtClean="0"/>
              <a:t>A good source for determining computer ergonomic needs in the workplace is “Easy Ergonomics for Desktop Computer Users” provided by CAL OSHA.</a:t>
            </a:r>
            <a:endParaRPr lang="en-US" dirty="0"/>
          </a:p>
        </p:txBody>
      </p:sp>
      <p:sp>
        <p:nvSpPr>
          <p:cNvPr id="4" name="Slide Number Placeholder 3"/>
          <p:cNvSpPr>
            <a:spLocks noGrp="1"/>
          </p:cNvSpPr>
          <p:nvPr>
            <p:ph type="sldNum" sz="quarter" idx="10"/>
          </p:nvPr>
        </p:nvSpPr>
        <p:spPr/>
        <p:txBody>
          <a:bodyPr/>
          <a:lstStyle/>
          <a:p>
            <a:fld id="{47568F16-6824-4355-9170-48324502A0C4}" type="slidenum">
              <a:rPr lang="en-US" smtClean="0"/>
              <a:t>13</a:t>
            </a:fld>
            <a:endParaRPr lang="en-US" dirty="0"/>
          </a:p>
        </p:txBody>
      </p:sp>
    </p:spTree>
    <p:extLst>
      <p:ext uri="{BB962C8B-B14F-4D97-AF65-F5344CB8AC3E}">
        <p14:creationId xmlns:p14="http://schemas.microsoft.com/office/powerpoint/2010/main" val="1813612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a:r>
            <a:r>
              <a:rPr lang="en-US" dirty="0" smtClean="0"/>
              <a:t>quipment  and wiring practices that do not meet electrical code or fire safety </a:t>
            </a:r>
            <a:r>
              <a:rPr lang="en-US" dirty="0" smtClean="0"/>
              <a:t>standards </a:t>
            </a:r>
            <a:r>
              <a:rPr lang="en-US" dirty="0" smtClean="0"/>
              <a:t>are often observed during surveys. </a:t>
            </a:r>
          </a:p>
          <a:p>
            <a:endParaRPr lang="en-US" dirty="0"/>
          </a:p>
          <a:p>
            <a:r>
              <a:rPr lang="en-US" dirty="0" smtClean="0"/>
              <a:t>Extension cords are designed for temporary use only – generally 90 days maximum. Christmas is a good example of a use that might fall into the ninety day range. </a:t>
            </a:r>
            <a:r>
              <a:rPr lang="en-US" dirty="0" smtClean="0"/>
              <a:t>A construction site </a:t>
            </a:r>
            <a:r>
              <a:rPr lang="en-US" dirty="0" smtClean="0"/>
              <a:t>is another. </a:t>
            </a:r>
            <a:r>
              <a:rPr lang="en-US" dirty="0" smtClean="0"/>
              <a:t>Wiring </a:t>
            </a:r>
            <a:r>
              <a:rPr lang="en-US" dirty="0" smtClean="0"/>
              <a:t>to desks and for other similar purposes should be with the use of protected power strips. Do not “piggyback” power strips and do not use octopus or multi-plug outlets.</a:t>
            </a:r>
          </a:p>
          <a:p>
            <a:endParaRPr lang="en-US" dirty="0"/>
          </a:p>
          <a:p>
            <a:r>
              <a:rPr lang="en-US" dirty="0" smtClean="0"/>
              <a:t>Wiring must also be properly grounded. Repair or replace wiring on tools and other equipment if the ground prong is broken off or wiring is damaged. </a:t>
            </a:r>
          </a:p>
          <a:p>
            <a:endParaRPr lang="en-US" dirty="0"/>
          </a:p>
          <a:p>
            <a:r>
              <a:rPr lang="en-US" dirty="0" smtClean="0"/>
              <a:t>Provide ground fault circuit interrupter protection  (GFCI) within 6 feet of sinks, in garages, outdoor outlets and other wet or damp areas, as needed, </a:t>
            </a:r>
            <a:r>
              <a:rPr lang="en-US" dirty="0" smtClean="0"/>
              <a:t>including </a:t>
            </a:r>
            <a:r>
              <a:rPr lang="en-US" dirty="0" smtClean="0"/>
              <a:t>RV hookups.</a:t>
            </a:r>
          </a:p>
          <a:p>
            <a:endParaRPr lang="en-US" dirty="0"/>
          </a:p>
          <a:p>
            <a:r>
              <a:rPr lang="en-US" dirty="0" smtClean="0"/>
              <a:t>Portable GFCI cords are available for those times when one must plug into a standard outlet to perform work outdoors or in a damp area.</a:t>
            </a:r>
            <a:endParaRPr lang="en-US" dirty="0"/>
          </a:p>
        </p:txBody>
      </p:sp>
      <p:sp>
        <p:nvSpPr>
          <p:cNvPr id="4" name="Slide Number Placeholder 3"/>
          <p:cNvSpPr>
            <a:spLocks noGrp="1"/>
          </p:cNvSpPr>
          <p:nvPr>
            <p:ph type="sldNum" sz="quarter" idx="10"/>
          </p:nvPr>
        </p:nvSpPr>
        <p:spPr/>
        <p:txBody>
          <a:bodyPr/>
          <a:lstStyle/>
          <a:p>
            <a:fld id="{47568F16-6824-4355-9170-48324502A0C4}" type="slidenum">
              <a:rPr lang="en-US" smtClean="0"/>
              <a:t>14</a:t>
            </a:fld>
            <a:endParaRPr lang="en-US" dirty="0"/>
          </a:p>
        </p:txBody>
      </p:sp>
    </p:spTree>
    <p:extLst>
      <p:ext uri="{BB962C8B-B14F-4D97-AF65-F5344CB8AC3E}">
        <p14:creationId xmlns:p14="http://schemas.microsoft.com/office/powerpoint/2010/main" val="2236899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Replace covers on electrical boxes, access plates, outlets and switches.</a:t>
            </a:r>
          </a:p>
          <a:p>
            <a:endParaRPr lang="en-US" dirty="0"/>
          </a:p>
          <a:p>
            <a:r>
              <a:rPr lang="en-US" dirty="0" smtClean="0"/>
              <a:t>Also look for areas where poor housekeeping and electrical </a:t>
            </a:r>
            <a:r>
              <a:rPr lang="en-US" dirty="0" smtClean="0"/>
              <a:t>conditions </a:t>
            </a:r>
            <a:r>
              <a:rPr lang="en-US" dirty="0" smtClean="0"/>
              <a:t>could result in overheating and fires.</a:t>
            </a:r>
          </a:p>
          <a:p>
            <a:endParaRPr lang="en-US" dirty="0"/>
          </a:p>
          <a:p>
            <a:r>
              <a:rPr lang="en-US" dirty="0" smtClean="0"/>
              <a:t>Where there are poke throughs for </a:t>
            </a:r>
            <a:r>
              <a:rPr lang="en-US" dirty="0" smtClean="0"/>
              <a:t>electrical, computer wiring </a:t>
            </a:r>
            <a:r>
              <a:rPr lang="en-US" dirty="0" smtClean="0"/>
              <a:t>or plumbing, fill them with a fire retardant sealer and replace sheetrock to regain the original fire and smoke separation from other parts of the facility. </a:t>
            </a:r>
            <a:endParaRPr lang="en-US" dirty="0"/>
          </a:p>
        </p:txBody>
      </p:sp>
      <p:sp>
        <p:nvSpPr>
          <p:cNvPr id="4" name="Slide Number Placeholder 3"/>
          <p:cNvSpPr>
            <a:spLocks noGrp="1"/>
          </p:cNvSpPr>
          <p:nvPr>
            <p:ph type="sldNum" sz="quarter" idx="10"/>
          </p:nvPr>
        </p:nvSpPr>
        <p:spPr/>
        <p:txBody>
          <a:bodyPr/>
          <a:lstStyle/>
          <a:p>
            <a:fld id="{47568F16-6824-4355-9170-48324502A0C4}" type="slidenum">
              <a:rPr lang="en-US" smtClean="0"/>
              <a:t>15</a:t>
            </a:fld>
            <a:endParaRPr lang="en-US" dirty="0"/>
          </a:p>
        </p:txBody>
      </p:sp>
    </p:spTree>
    <p:extLst>
      <p:ext uri="{BB962C8B-B14F-4D97-AF65-F5344CB8AC3E}">
        <p14:creationId xmlns:p14="http://schemas.microsoft.com/office/powerpoint/2010/main" val="2236899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all familiar with the dangers of electricity and the need to shut down, lock out the power source and tag it, but hazardous energy comes in many forms, all of which can cause serious injury or death. </a:t>
            </a:r>
          </a:p>
          <a:p>
            <a:endParaRPr lang="en-US" dirty="0"/>
          </a:p>
          <a:p>
            <a:r>
              <a:rPr lang="en-US" dirty="0" smtClean="0"/>
              <a:t>Steam, hydraulic pressure, gas and even gravity are all considered potentially hazardous energy sources and must be treated as such during repairs.</a:t>
            </a:r>
            <a:endParaRPr lang="en-US" dirty="0"/>
          </a:p>
        </p:txBody>
      </p:sp>
      <p:sp>
        <p:nvSpPr>
          <p:cNvPr id="4" name="Slide Number Placeholder 3"/>
          <p:cNvSpPr>
            <a:spLocks noGrp="1"/>
          </p:cNvSpPr>
          <p:nvPr>
            <p:ph type="sldNum" sz="quarter" idx="10"/>
          </p:nvPr>
        </p:nvSpPr>
        <p:spPr/>
        <p:txBody>
          <a:bodyPr/>
          <a:lstStyle/>
          <a:p>
            <a:fld id="{47568F16-6824-4355-9170-48324502A0C4}" type="slidenum">
              <a:rPr lang="en-US" smtClean="0"/>
              <a:t>16</a:t>
            </a:fld>
            <a:endParaRPr lang="en-US" dirty="0"/>
          </a:p>
        </p:txBody>
      </p:sp>
    </p:spTree>
    <p:extLst>
      <p:ext uri="{BB962C8B-B14F-4D97-AF65-F5344CB8AC3E}">
        <p14:creationId xmlns:p14="http://schemas.microsoft.com/office/powerpoint/2010/main" val="2062025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working on a machine or system, shut down the source of power or energy, release the energy, </a:t>
            </a:r>
            <a:r>
              <a:rPr lang="en-US" dirty="0" smtClean="0"/>
              <a:t>whether </a:t>
            </a:r>
            <a:r>
              <a:rPr lang="en-US" dirty="0" smtClean="0"/>
              <a:t>steam, gas, hydraulic, etc., and lock it out. There are devices for locking out circuit breakers, switches, valves and other devices. Keep a variety in stock for all needs.</a:t>
            </a:r>
          </a:p>
          <a:p>
            <a:endParaRPr lang="en-US" dirty="0"/>
          </a:p>
          <a:p>
            <a:r>
              <a:rPr lang="en-US" dirty="0" smtClean="0"/>
              <a:t>Blocks are available and must be used where gravity can result in an individual being crushed while working on machinery or vehicles.</a:t>
            </a:r>
          </a:p>
          <a:p>
            <a:endParaRPr lang="en-US" dirty="0"/>
          </a:p>
          <a:p>
            <a:r>
              <a:rPr lang="en-US" dirty="0" smtClean="0"/>
              <a:t>All individuals working on a locked machine must install their own locks and tag accordingly.</a:t>
            </a:r>
            <a:endParaRPr lang="en-US" dirty="0"/>
          </a:p>
        </p:txBody>
      </p:sp>
      <p:sp>
        <p:nvSpPr>
          <p:cNvPr id="4" name="Slide Number Placeholder 3"/>
          <p:cNvSpPr>
            <a:spLocks noGrp="1"/>
          </p:cNvSpPr>
          <p:nvPr>
            <p:ph type="sldNum" sz="quarter" idx="10"/>
          </p:nvPr>
        </p:nvSpPr>
        <p:spPr/>
        <p:txBody>
          <a:bodyPr/>
          <a:lstStyle/>
          <a:p>
            <a:fld id="{47568F16-6824-4355-9170-48324502A0C4}" type="slidenum">
              <a:rPr lang="en-US" smtClean="0"/>
              <a:t>17</a:t>
            </a:fld>
            <a:endParaRPr lang="en-US" dirty="0"/>
          </a:p>
        </p:txBody>
      </p:sp>
    </p:spTree>
    <p:extLst>
      <p:ext uri="{BB962C8B-B14F-4D97-AF65-F5344CB8AC3E}">
        <p14:creationId xmlns:p14="http://schemas.microsoft.com/office/powerpoint/2010/main" val="25769060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7"/>
              </a:spcAft>
            </a:pPr>
            <a:r>
              <a:rPr lang="en-US" dirty="0" smtClean="0"/>
              <a:t>Guarding</a:t>
            </a:r>
            <a:r>
              <a:rPr lang="en-US" baseline="0" dirty="0" smtClean="0"/>
              <a:t> all p</a:t>
            </a:r>
            <a:r>
              <a:rPr lang="en-US" dirty="0" smtClean="0"/>
              <a:t>inch and nip points is crucial to reducing machine related injuries like crushing and amputations. </a:t>
            </a:r>
            <a:endParaRPr lang="en-US" dirty="0"/>
          </a:p>
          <a:p>
            <a:pPr>
              <a:spcAft>
                <a:spcPts val="607"/>
              </a:spcAft>
            </a:pPr>
            <a:r>
              <a:rPr lang="en-US" dirty="0" smtClean="0"/>
              <a:t>Guards must protect employees from drive wheels, gears and pulleys and point of operation hazards where flying parts or debris could cause injuries.</a:t>
            </a:r>
          </a:p>
          <a:p>
            <a:pPr>
              <a:spcAft>
                <a:spcPts val="607"/>
              </a:spcAft>
            </a:pPr>
            <a:r>
              <a:rPr lang="en-US" dirty="0" smtClean="0"/>
              <a:t>Some machines also require two hand operation to avoid having fingers near shears and other </a:t>
            </a:r>
            <a:r>
              <a:rPr lang="en-US" dirty="0" smtClean="0"/>
              <a:t>similar hazards</a:t>
            </a:r>
            <a:r>
              <a:rPr lang="en-US" dirty="0" smtClean="0"/>
              <a:t>. </a:t>
            </a:r>
          </a:p>
          <a:p>
            <a:pPr>
              <a:spcAft>
                <a:spcPts val="607"/>
              </a:spcAft>
            </a:pPr>
            <a:r>
              <a:rPr lang="en-US" dirty="0" smtClean="0"/>
              <a:t>Retrofit guards are available from a number of suppliers. Where a guard cannot be obtained, machines should be replaced. </a:t>
            </a:r>
          </a:p>
          <a:p>
            <a:pPr>
              <a:spcAft>
                <a:spcPts val="607"/>
              </a:spcAft>
            </a:pPr>
            <a:r>
              <a:rPr lang="en-US" dirty="0" smtClean="0"/>
              <a:t>Disconnect and lockout unguarded, hazardous equipment.</a:t>
            </a:r>
          </a:p>
          <a:p>
            <a:pPr>
              <a:spcAft>
                <a:spcPts val="607"/>
              </a:spcAft>
            </a:pPr>
            <a:r>
              <a:rPr lang="en-US" dirty="0" smtClean="0"/>
              <a:t>Provide workspace around equipment </a:t>
            </a:r>
            <a:r>
              <a:rPr lang="en-US" dirty="0" smtClean="0"/>
              <a:t>that allows a </a:t>
            </a:r>
            <a:r>
              <a:rPr lang="en-US" dirty="0" smtClean="0"/>
              <a:t>safe, uncluttered working area for employees and </a:t>
            </a:r>
            <a:r>
              <a:rPr lang="en-US" dirty="0" smtClean="0"/>
              <a:t>provides a </a:t>
            </a:r>
            <a:r>
              <a:rPr lang="en-US" dirty="0" smtClean="0"/>
              <a:t>safe walking area for others in the area.</a:t>
            </a:r>
          </a:p>
          <a:p>
            <a:pPr>
              <a:spcAft>
                <a:spcPts val="607"/>
              </a:spcAft>
            </a:pPr>
            <a:r>
              <a:rPr lang="en-US" dirty="0" smtClean="0"/>
              <a:t>Check for electrical cord damage, particularly where cords come out of motors and equipment.</a:t>
            </a:r>
            <a:endParaRPr lang="en-US" dirty="0"/>
          </a:p>
        </p:txBody>
      </p:sp>
      <p:sp>
        <p:nvSpPr>
          <p:cNvPr id="4" name="Slide Number Placeholder 3"/>
          <p:cNvSpPr>
            <a:spLocks noGrp="1"/>
          </p:cNvSpPr>
          <p:nvPr>
            <p:ph type="sldNum" sz="quarter" idx="10"/>
          </p:nvPr>
        </p:nvSpPr>
        <p:spPr/>
        <p:txBody>
          <a:bodyPr/>
          <a:lstStyle/>
          <a:p>
            <a:fld id="{47568F16-6824-4355-9170-48324502A0C4}" type="slidenum">
              <a:rPr lang="en-US" smtClean="0"/>
              <a:t>18</a:t>
            </a:fld>
            <a:endParaRPr lang="en-US" dirty="0"/>
          </a:p>
        </p:txBody>
      </p:sp>
    </p:spTree>
    <p:extLst>
      <p:ext uri="{BB962C8B-B14F-4D97-AF65-F5344CB8AC3E}">
        <p14:creationId xmlns:p14="http://schemas.microsoft.com/office/powerpoint/2010/main" val="1957217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 samples of unguarded machines are illustrated in this slide. On band saws, only the portion of the blade doing the cutting can be exposed.</a:t>
            </a:r>
          </a:p>
          <a:p>
            <a:endParaRPr lang="en-US" dirty="0"/>
          </a:p>
          <a:p>
            <a:r>
              <a:rPr lang="en-US" dirty="0" smtClean="0"/>
              <a:t>Grinders must have side guards, tool rests and upper tongues and all must be properly adjusted. </a:t>
            </a:r>
          </a:p>
          <a:p>
            <a:endParaRPr lang="en-US" dirty="0"/>
          </a:p>
          <a:p>
            <a:r>
              <a:rPr lang="en-US" dirty="0" smtClean="0"/>
              <a:t>The lathe in this picture has Point of Operation shielding, but the adjustable drive pulleys and belt are exposed. In the same manner, the drive pulley for a table saw is also exposed.</a:t>
            </a:r>
          </a:p>
          <a:p>
            <a:endParaRPr lang="en-US" dirty="0"/>
          </a:p>
          <a:p>
            <a:r>
              <a:rPr lang="en-US" dirty="0" smtClean="0"/>
              <a:t>The table saw has no guard over the blade and no anti-kickback fingers. The radial arm saw also has no lower guard or anti-kickback fingers. In addition, the radial arm saw did not return to its starting point when released.</a:t>
            </a:r>
          </a:p>
          <a:p>
            <a:endParaRPr lang="en-US" dirty="0"/>
          </a:p>
          <a:p>
            <a:endParaRPr lang="en-US" dirty="0"/>
          </a:p>
        </p:txBody>
      </p:sp>
      <p:sp>
        <p:nvSpPr>
          <p:cNvPr id="4" name="Slide Number Placeholder 3"/>
          <p:cNvSpPr>
            <a:spLocks noGrp="1"/>
          </p:cNvSpPr>
          <p:nvPr>
            <p:ph type="sldNum" sz="quarter" idx="10"/>
          </p:nvPr>
        </p:nvSpPr>
        <p:spPr/>
        <p:txBody>
          <a:bodyPr/>
          <a:lstStyle/>
          <a:p>
            <a:fld id="{47568F16-6824-4355-9170-48324502A0C4}" type="slidenum">
              <a:rPr lang="en-US" smtClean="0"/>
              <a:t>19</a:t>
            </a:fld>
            <a:endParaRPr lang="en-US" dirty="0"/>
          </a:p>
        </p:txBody>
      </p:sp>
    </p:spTree>
    <p:extLst>
      <p:ext uri="{BB962C8B-B14F-4D97-AF65-F5344CB8AC3E}">
        <p14:creationId xmlns:p14="http://schemas.microsoft.com/office/powerpoint/2010/main" val="1329969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7"/>
              </a:spcAft>
            </a:pPr>
            <a:r>
              <a:rPr lang="en-US" dirty="0" smtClean="0"/>
              <a:t>There is no doubt that everyone desires to provide a safe work environment for employees and volunteers.  This presentation looks at safety elements required by  CAL </a:t>
            </a:r>
            <a:r>
              <a:rPr lang="en-US" dirty="0" smtClean="0"/>
              <a:t>OSHA </a:t>
            </a:r>
            <a:r>
              <a:rPr lang="en-US" dirty="0" smtClean="0"/>
              <a:t>that sometimes need additional attention based on observations made during risk control </a:t>
            </a:r>
            <a:r>
              <a:rPr lang="en-US" dirty="0" smtClean="0"/>
              <a:t>surveys and </a:t>
            </a:r>
            <a:r>
              <a:rPr lang="en-US" dirty="0" smtClean="0"/>
              <a:t>loss statistics. </a:t>
            </a:r>
            <a:endParaRPr lang="en-US" dirty="0"/>
          </a:p>
          <a:p>
            <a:pPr>
              <a:spcAft>
                <a:spcPts val="607"/>
              </a:spcAft>
            </a:pPr>
            <a:r>
              <a:rPr lang="en-US" dirty="0" smtClean="0"/>
              <a:t>This presentation will also reflect and/or be affected by observations made during the walkthrough of the facility.</a:t>
            </a:r>
            <a:endParaRPr lang="en-US" dirty="0"/>
          </a:p>
        </p:txBody>
      </p:sp>
      <p:sp>
        <p:nvSpPr>
          <p:cNvPr id="4" name="Slide Number Placeholder 3"/>
          <p:cNvSpPr>
            <a:spLocks noGrp="1"/>
          </p:cNvSpPr>
          <p:nvPr>
            <p:ph type="sldNum" sz="quarter" idx="10"/>
          </p:nvPr>
        </p:nvSpPr>
        <p:spPr/>
        <p:txBody>
          <a:bodyPr/>
          <a:lstStyle/>
          <a:p>
            <a:fld id="{47568F16-6824-4355-9170-48324502A0C4}" type="slidenum">
              <a:rPr lang="en-US" smtClean="0"/>
              <a:t>2</a:t>
            </a:fld>
            <a:endParaRPr lang="en-US" dirty="0"/>
          </a:p>
        </p:txBody>
      </p:sp>
    </p:spTree>
    <p:extLst>
      <p:ext uri="{BB962C8B-B14F-4D97-AF65-F5344CB8AC3E}">
        <p14:creationId xmlns:p14="http://schemas.microsoft.com/office/powerpoint/2010/main" val="1158853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quickest ways to bring on an accident is to put an untrained driver behind the wheel of a vehicle or other equipment. Ensure they are qualified by providing “hands on” training and periodic observations as they perform their tasks.</a:t>
            </a:r>
          </a:p>
          <a:p>
            <a:endParaRPr lang="en-US" dirty="0"/>
          </a:p>
          <a:p>
            <a:r>
              <a:rPr lang="en-US" dirty="0" smtClean="0"/>
              <a:t>Provide vehicle maintenance that conforms with manufacturer specifications and transportation laws, as applicable, and maintain thorough records. Records can be requested during lawsuits following accidents.</a:t>
            </a:r>
          </a:p>
          <a:p>
            <a:endParaRPr lang="en-US" dirty="0"/>
          </a:p>
          <a:p>
            <a:r>
              <a:rPr lang="en-US" dirty="0" smtClean="0"/>
              <a:t>All forklift drivers must be trained and certified per CAL OSHA standards.</a:t>
            </a:r>
          </a:p>
          <a:p>
            <a:endParaRPr lang="en-US" dirty="0"/>
          </a:p>
          <a:p>
            <a:r>
              <a:rPr lang="en-US" dirty="0" smtClean="0"/>
              <a:t>Numerous vehicle and equipment accidents have occurred when unauthorized students or adults found the keys still in the ignitions and drove off. Pull keys from the ignition when getting out of </a:t>
            </a:r>
            <a:r>
              <a:rPr lang="en-US" dirty="0" smtClean="0"/>
              <a:t>vehicles. When parking them at night, pull the keys and keep them in a lockbox or hang them in the office.</a:t>
            </a:r>
            <a:endParaRPr lang="en-US" dirty="0"/>
          </a:p>
        </p:txBody>
      </p:sp>
      <p:sp>
        <p:nvSpPr>
          <p:cNvPr id="4" name="Slide Number Placeholder 3"/>
          <p:cNvSpPr>
            <a:spLocks noGrp="1"/>
          </p:cNvSpPr>
          <p:nvPr>
            <p:ph type="sldNum" sz="quarter" idx="10"/>
          </p:nvPr>
        </p:nvSpPr>
        <p:spPr/>
        <p:txBody>
          <a:bodyPr/>
          <a:lstStyle/>
          <a:p>
            <a:fld id="{47568F16-6824-4355-9170-48324502A0C4}" type="slidenum">
              <a:rPr lang="en-US" smtClean="0"/>
              <a:t>20</a:t>
            </a:fld>
            <a:endParaRPr lang="en-US" dirty="0"/>
          </a:p>
        </p:txBody>
      </p:sp>
    </p:spTree>
    <p:extLst>
      <p:ext uri="{BB962C8B-B14F-4D97-AF65-F5344CB8AC3E}">
        <p14:creationId xmlns:p14="http://schemas.microsoft.com/office/powerpoint/2010/main" val="625395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the nature of their jobs, groundskeepers are exposed daily to moving blades,</a:t>
            </a:r>
            <a:r>
              <a:rPr lang="en-US" baseline="0" dirty="0" smtClean="0"/>
              <a:t> flying debris, loud noises, heat, insects and even hazardous chemicals. </a:t>
            </a:r>
          </a:p>
          <a:p>
            <a:endParaRPr lang="en-US" baseline="0" dirty="0" smtClean="0"/>
          </a:p>
          <a:p>
            <a:r>
              <a:rPr lang="en-US" baseline="0" dirty="0" smtClean="0"/>
              <a:t>Ensure that all groundskeepers are properly trained </a:t>
            </a:r>
            <a:r>
              <a:rPr lang="en-US" dirty="0" smtClean="0"/>
              <a:t>for </a:t>
            </a:r>
            <a:r>
              <a:rPr lang="en-US" baseline="0" dirty="0" smtClean="0"/>
              <a:t>all equipment used in their jobs and are provided personal protective equipment (PPE) for all hazards they might be subject to, including, safety glasses or goggles, hearing protection, gloves and other items. They should also wear steel toed work boots when operating lawnmowers and other equipment that can harm feet.</a:t>
            </a:r>
          </a:p>
          <a:p>
            <a:endParaRPr lang="en-US" baseline="0" dirty="0" smtClean="0"/>
          </a:p>
          <a:p>
            <a:r>
              <a:rPr lang="en-US" baseline="0" dirty="0" smtClean="0"/>
              <a:t>Observe employees and enforce the use of PPE.</a:t>
            </a:r>
          </a:p>
          <a:p>
            <a:endParaRPr lang="en-US" baseline="0" dirty="0" smtClean="0"/>
          </a:p>
          <a:p>
            <a:r>
              <a:rPr lang="en-US" dirty="0" smtClean="0"/>
              <a:t>Train employees who handle chemicals and ensure they understand the dangers</a:t>
            </a:r>
            <a:r>
              <a:rPr lang="en-US" baseline="0" dirty="0" smtClean="0"/>
              <a:t> and how to safely use them. Train them also in how to read and understand safety data sheets as applies to the materials they will be using. Document all training.</a:t>
            </a:r>
          </a:p>
          <a:p>
            <a:endParaRPr lang="en-US" baseline="0" dirty="0" smtClean="0"/>
          </a:p>
          <a:p>
            <a:r>
              <a:rPr lang="en-US" baseline="0" dirty="0" smtClean="0"/>
              <a:t>Because they work outside in the elements all day, they must also be aware of the dangers of heat illness, should wear hats and sunscreen and take periodic breaks to cool down. They must also drink plenty of water to stay well hydrated</a:t>
            </a:r>
            <a:r>
              <a:rPr lang="en-US" baseline="0" dirty="0" smtClean="0"/>
              <a:t>. OSHA statistics report numerous deaths from heat affecting groundskeepers and others.</a:t>
            </a:r>
            <a:endParaRPr lang="en-US" baseline="0" dirty="0" smtClean="0"/>
          </a:p>
          <a:p>
            <a:endParaRPr lang="en-US" baseline="0" dirty="0" smtClean="0"/>
          </a:p>
          <a:p>
            <a:r>
              <a:rPr lang="en-US" baseline="0" dirty="0" smtClean="0"/>
              <a:t>Where seatbelts are provided on equipment, they must be used. Ensure also that any tractors have rollover protection and seat belts.</a:t>
            </a:r>
            <a:endParaRPr lang="en-US" dirty="0"/>
          </a:p>
        </p:txBody>
      </p:sp>
      <p:sp>
        <p:nvSpPr>
          <p:cNvPr id="4" name="Slide Number Placeholder 3"/>
          <p:cNvSpPr>
            <a:spLocks noGrp="1"/>
          </p:cNvSpPr>
          <p:nvPr>
            <p:ph type="sldNum" sz="quarter" idx="10"/>
          </p:nvPr>
        </p:nvSpPr>
        <p:spPr/>
        <p:txBody>
          <a:bodyPr/>
          <a:lstStyle/>
          <a:p>
            <a:fld id="{47568F16-6824-4355-9170-48324502A0C4}" type="slidenum">
              <a:rPr lang="en-US" smtClean="0"/>
              <a:t>21</a:t>
            </a:fld>
            <a:endParaRPr lang="en-US" dirty="0"/>
          </a:p>
        </p:txBody>
      </p:sp>
    </p:spTree>
    <p:extLst>
      <p:ext uri="{BB962C8B-B14F-4D97-AF65-F5344CB8AC3E}">
        <p14:creationId xmlns:p14="http://schemas.microsoft.com/office/powerpoint/2010/main" val="9873394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illustrates the </a:t>
            </a:r>
            <a:r>
              <a:rPr lang="en-US" dirty="0" smtClean="0"/>
              <a:t>types of dangers found</a:t>
            </a:r>
            <a:r>
              <a:rPr lang="en-US" baseline="0" dirty="0" smtClean="0"/>
              <a:t> </a:t>
            </a:r>
            <a:r>
              <a:rPr lang="en-US" baseline="0" dirty="0" smtClean="0"/>
              <a:t>in </a:t>
            </a:r>
            <a:r>
              <a:rPr lang="en-US" baseline="0" dirty="0" smtClean="0"/>
              <a:t>various chemicals</a:t>
            </a:r>
            <a:r>
              <a:rPr lang="en-US" dirty="0" smtClean="0"/>
              <a:t> classified as </a:t>
            </a:r>
            <a:r>
              <a:rPr lang="en-US" baseline="0" dirty="0" smtClean="0"/>
              <a:t>hazardous by</a:t>
            </a:r>
            <a:r>
              <a:rPr lang="en-US" dirty="0" smtClean="0"/>
              <a:t> OSHA</a:t>
            </a:r>
            <a:r>
              <a:rPr lang="en-US" baseline="0" dirty="0" smtClean="0"/>
              <a:t>. </a:t>
            </a:r>
            <a:r>
              <a:rPr lang="en-US" baseline="0" dirty="0" smtClean="0"/>
              <a:t>They are: </a:t>
            </a:r>
          </a:p>
          <a:p>
            <a:endParaRPr lang="en-US" baseline="0" dirty="0" smtClean="0"/>
          </a:p>
          <a:p>
            <a:pPr marL="628650" lvl="1" indent="-171450">
              <a:buFont typeface="Arial" panose="020B0604020202020204" pitchFamily="34" charset="0"/>
              <a:buChar char="•"/>
            </a:pPr>
            <a:r>
              <a:rPr lang="en-US" dirty="0" smtClean="0"/>
              <a:t>Acute </a:t>
            </a:r>
            <a:r>
              <a:rPr lang="en-US" dirty="0"/>
              <a:t>toxicity</a:t>
            </a:r>
          </a:p>
          <a:p>
            <a:pPr marL="628650" lvl="1" indent="-171450">
              <a:buFont typeface="Arial" panose="020B0604020202020204" pitchFamily="34" charset="0"/>
              <a:buChar char="•"/>
            </a:pPr>
            <a:r>
              <a:rPr lang="en-US" dirty="0"/>
              <a:t>Skin corrosion/irritation</a:t>
            </a:r>
          </a:p>
          <a:p>
            <a:pPr marL="628650" lvl="1" indent="-171450">
              <a:buFont typeface="Arial" panose="020B0604020202020204" pitchFamily="34" charset="0"/>
              <a:buChar char="•"/>
            </a:pPr>
            <a:r>
              <a:rPr lang="en-US" dirty="0"/>
              <a:t>Germ cell mutagen</a:t>
            </a:r>
          </a:p>
          <a:p>
            <a:pPr marL="628650" lvl="1" indent="-171450">
              <a:buFont typeface="Arial" panose="020B0604020202020204" pitchFamily="34" charset="0"/>
              <a:buChar char="•"/>
            </a:pPr>
            <a:r>
              <a:rPr lang="en-US" dirty="0"/>
              <a:t>Serious eye damage/irritation</a:t>
            </a:r>
          </a:p>
          <a:p>
            <a:pPr marL="628650" lvl="1" indent="-171450">
              <a:buFont typeface="Arial" panose="020B0604020202020204" pitchFamily="34" charset="0"/>
              <a:buChar char="•"/>
            </a:pPr>
            <a:r>
              <a:rPr lang="en-US" dirty="0"/>
              <a:t>Carcinogenicity</a:t>
            </a:r>
          </a:p>
          <a:p>
            <a:pPr marL="628650" lvl="1" indent="-171450">
              <a:buFont typeface="Arial" panose="020B0604020202020204" pitchFamily="34" charset="0"/>
              <a:buChar char="•"/>
            </a:pPr>
            <a:r>
              <a:rPr lang="en-US" dirty="0"/>
              <a:t>Reproductive Toxicity, etc.</a:t>
            </a:r>
          </a:p>
          <a:p>
            <a:pPr marL="628650" lvl="1" indent="-171450">
              <a:buFont typeface="Arial" panose="020B0604020202020204" pitchFamily="34" charset="0"/>
              <a:buChar char="•"/>
            </a:pPr>
            <a:r>
              <a:rPr lang="en-US" dirty="0"/>
              <a:t>Aspiration </a:t>
            </a:r>
            <a:r>
              <a:rPr lang="en-US" dirty="0" smtClean="0"/>
              <a:t>hazard</a:t>
            </a:r>
          </a:p>
          <a:p>
            <a:pPr marL="628650" lvl="1" indent="-171450">
              <a:buFont typeface="Arial" panose="020B0604020202020204" pitchFamily="34" charset="0"/>
              <a:buChar char="•"/>
            </a:pPr>
            <a:endParaRPr lang="en-US" dirty="0"/>
          </a:p>
          <a:p>
            <a:r>
              <a:rPr lang="en-US" dirty="0" smtClean="0"/>
              <a:t>Ensure that chemical containers are properly labeled. </a:t>
            </a:r>
            <a:endParaRPr lang="en-US" dirty="0"/>
          </a:p>
          <a:p>
            <a:endParaRPr lang="en-US" dirty="0" smtClean="0"/>
          </a:p>
          <a:p>
            <a:r>
              <a:rPr lang="en-US" dirty="0" smtClean="0"/>
              <a:t>Inform </a:t>
            </a:r>
            <a:r>
              <a:rPr lang="en-US" dirty="0"/>
              <a:t>and </a:t>
            </a:r>
            <a:r>
              <a:rPr lang="en-US" dirty="0" smtClean="0"/>
              <a:t>train employees </a:t>
            </a:r>
            <a:r>
              <a:rPr lang="en-US" dirty="0"/>
              <a:t> </a:t>
            </a:r>
            <a:r>
              <a:rPr lang="en-US" dirty="0" smtClean="0"/>
              <a:t>who will use these chemicals as to </a:t>
            </a:r>
            <a:r>
              <a:rPr lang="en-US" dirty="0" smtClean="0"/>
              <a:t>each chemical’s dangers, required PPE and how to work safely with them.</a:t>
            </a:r>
            <a:endParaRPr lang="en-US" dirty="0"/>
          </a:p>
          <a:p>
            <a:endParaRPr lang="en-US" dirty="0"/>
          </a:p>
        </p:txBody>
      </p:sp>
      <p:sp>
        <p:nvSpPr>
          <p:cNvPr id="4" name="Slide Number Placeholder 3"/>
          <p:cNvSpPr>
            <a:spLocks noGrp="1"/>
          </p:cNvSpPr>
          <p:nvPr>
            <p:ph type="sldNum" sz="quarter" idx="10"/>
          </p:nvPr>
        </p:nvSpPr>
        <p:spPr/>
        <p:txBody>
          <a:bodyPr/>
          <a:lstStyle/>
          <a:p>
            <a:fld id="{47568F16-6824-4355-9170-48324502A0C4}" type="slidenum">
              <a:rPr lang="en-US" smtClean="0"/>
              <a:t>22</a:t>
            </a:fld>
            <a:endParaRPr lang="en-US" dirty="0"/>
          </a:p>
        </p:txBody>
      </p:sp>
    </p:spTree>
    <p:extLst>
      <p:ext uri="{BB962C8B-B14F-4D97-AF65-F5344CB8AC3E}">
        <p14:creationId xmlns:p14="http://schemas.microsoft.com/office/powerpoint/2010/main" val="391255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chemicals on campus should be on an inventory list and Safety Data Sheets (SDS) available for each.</a:t>
            </a:r>
          </a:p>
          <a:p>
            <a:endParaRPr lang="en-US" dirty="0"/>
          </a:p>
          <a:p>
            <a:r>
              <a:rPr lang="en-US" dirty="0" smtClean="0"/>
              <a:t>Good chemicals</a:t>
            </a:r>
            <a:r>
              <a:rPr lang="en-US" baseline="0" dirty="0" smtClean="0"/>
              <a:t> need to be properly stored on shelves, in flammables cabinets or in acids cabinets, as applicable. Ensure shelves have lips designed to keep bottles and chemicals from being knocked or shaken off by an earthquake. </a:t>
            </a:r>
            <a:r>
              <a:rPr lang="en-US" dirty="0" smtClean="0"/>
              <a:t>Outdated chemicals should also be removed and disposed of properly through a hazardous waste contractor/facility.</a:t>
            </a:r>
          </a:p>
          <a:p>
            <a:endParaRPr lang="en-US" dirty="0"/>
          </a:p>
          <a:p>
            <a:r>
              <a:rPr lang="en-US" dirty="0" smtClean="0"/>
              <a:t>Safety Data Sheets (SDS) must be periodically updated replaced when changes take place. </a:t>
            </a:r>
          </a:p>
          <a:p>
            <a:endParaRPr lang="en-US" dirty="0"/>
          </a:p>
          <a:p>
            <a:r>
              <a:rPr lang="en-US" dirty="0" smtClean="0"/>
              <a:t>Ensure that employees know how to read the SDS, particularly where they list </a:t>
            </a:r>
            <a:r>
              <a:rPr lang="en-US" dirty="0" smtClean="0"/>
              <a:t>hazards, </a:t>
            </a:r>
            <a:r>
              <a:rPr lang="en-US" dirty="0" smtClean="0"/>
              <a:t>how to </a:t>
            </a:r>
            <a:r>
              <a:rPr lang="en-US" dirty="0" smtClean="0"/>
              <a:t>safely use </a:t>
            </a:r>
            <a:r>
              <a:rPr lang="en-US" dirty="0" smtClean="0"/>
              <a:t>the chemical and what personal protective equipment should be worn.</a:t>
            </a:r>
          </a:p>
          <a:p>
            <a:endParaRPr lang="en-US" dirty="0"/>
          </a:p>
          <a:p>
            <a:r>
              <a:rPr lang="en-US" dirty="0" smtClean="0"/>
              <a:t>Safety Data Sheets must also be readily available to employees. Copies </a:t>
            </a:r>
            <a:r>
              <a:rPr lang="en-US" dirty="0"/>
              <a:t>s</a:t>
            </a:r>
            <a:r>
              <a:rPr lang="en-US" dirty="0" smtClean="0"/>
              <a:t>hould be kept in maintenance, janitor closets, chemistry and other laboratory and other areas close to the point where employees use or mix them.</a:t>
            </a:r>
            <a:endParaRPr lang="en-US" dirty="0"/>
          </a:p>
        </p:txBody>
      </p:sp>
      <p:sp>
        <p:nvSpPr>
          <p:cNvPr id="4" name="Slide Number Placeholder 3"/>
          <p:cNvSpPr>
            <a:spLocks noGrp="1"/>
          </p:cNvSpPr>
          <p:nvPr>
            <p:ph type="sldNum" sz="quarter" idx="10"/>
          </p:nvPr>
        </p:nvSpPr>
        <p:spPr/>
        <p:txBody>
          <a:bodyPr/>
          <a:lstStyle/>
          <a:p>
            <a:fld id="{47568F16-6824-4355-9170-48324502A0C4}" type="slidenum">
              <a:rPr lang="en-US" smtClean="0"/>
              <a:t>23</a:t>
            </a:fld>
            <a:endParaRPr lang="en-US" dirty="0"/>
          </a:p>
        </p:txBody>
      </p:sp>
    </p:spTree>
    <p:extLst>
      <p:ext uri="{BB962C8B-B14F-4D97-AF65-F5344CB8AC3E}">
        <p14:creationId xmlns:p14="http://schemas.microsoft.com/office/powerpoint/2010/main" val="17079563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page illustrates some of the types of exposures that can present themselves, and PPE that is available to help prevent contact</a:t>
            </a:r>
            <a:r>
              <a:rPr lang="en-US" dirty="0" smtClean="0"/>
              <a:t>.</a:t>
            </a:r>
          </a:p>
          <a:p>
            <a:endParaRPr lang="en-US" dirty="0" smtClean="0"/>
          </a:p>
          <a:p>
            <a:r>
              <a:rPr lang="en-US" dirty="0"/>
              <a:t>Remember: </a:t>
            </a:r>
            <a:endParaRPr lang="en-US" dirty="0" smtClean="0"/>
          </a:p>
          <a:p>
            <a:endParaRPr lang="en-US" dirty="0"/>
          </a:p>
          <a:p>
            <a:pPr marL="171450" indent="-171450">
              <a:buFont typeface="Arial" panose="020B0604020202020204" pitchFamily="34" charset="0"/>
              <a:buChar char="•"/>
            </a:pPr>
            <a:r>
              <a:rPr lang="en-US" dirty="0" smtClean="0"/>
              <a:t>Provide PPE</a:t>
            </a:r>
          </a:p>
          <a:p>
            <a:pPr marL="171450" indent="-171450">
              <a:buFont typeface="Arial" panose="020B0604020202020204" pitchFamily="34" charset="0"/>
              <a:buChar char="•"/>
            </a:pPr>
            <a:r>
              <a:rPr lang="en-US" dirty="0" smtClean="0"/>
              <a:t>Train how to properly use PPE </a:t>
            </a:r>
          </a:p>
          <a:p>
            <a:pPr marL="171450" indent="-171450">
              <a:buFont typeface="Arial" panose="020B0604020202020204" pitchFamily="34" charset="0"/>
              <a:buChar char="•"/>
            </a:pPr>
            <a:r>
              <a:rPr lang="en-US" dirty="0" smtClean="0"/>
              <a:t>Enforce the use of PPE</a:t>
            </a:r>
          </a:p>
          <a:p>
            <a:endParaRPr lang="en-US" dirty="0"/>
          </a:p>
        </p:txBody>
      </p:sp>
      <p:sp>
        <p:nvSpPr>
          <p:cNvPr id="4" name="Slide Number Placeholder 3"/>
          <p:cNvSpPr>
            <a:spLocks noGrp="1"/>
          </p:cNvSpPr>
          <p:nvPr>
            <p:ph type="sldNum" sz="quarter" idx="10"/>
          </p:nvPr>
        </p:nvSpPr>
        <p:spPr/>
        <p:txBody>
          <a:bodyPr/>
          <a:lstStyle/>
          <a:p>
            <a:fld id="{47568F16-6824-4355-9170-48324502A0C4}" type="slidenum">
              <a:rPr lang="en-US" smtClean="0"/>
              <a:t>24</a:t>
            </a:fld>
            <a:endParaRPr lang="en-US" dirty="0"/>
          </a:p>
        </p:txBody>
      </p:sp>
    </p:spTree>
    <p:extLst>
      <p:ext uri="{BB962C8B-B14F-4D97-AF65-F5344CB8AC3E}">
        <p14:creationId xmlns:p14="http://schemas.microsoft.com/office/powerpoint/2010/main" val="41301621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1250" y="638175"/>
            <a:ext cx="4619625" cy="3463925"/>
          </a:xfrm>
        </p:spPr>
      </p:sp>
      <p:sp>
        <p:nvSpPr>
          <p:cNvPr id="3" name="Notes Placeholder 2"/>
          <p:cNvSpPr>
            <a:spLocks noGrp="1"/>
          </p:cNvSpPr>
          <p:nvPr>
            <p:ph type="body" idx="1"/>
          </p:nvPr>
        </p:nvSpPr>
        <p:spPr/>
        <p:txBody>
          <a:bodyPr/>
          <a:lstStyle/>
          <a:p>
            <a:r>
              <a:rPr lang="en-US" dirty="0" smtClean="0"/>
              <a:t>We each play a major role in safety on our campuses. Yes, we have budgetary limitations nearly everywhere, but there are ways to help reduce costs and enhance safety.</a:t>
            </a:r>
          </a:p>
          <a:p>
            <a:endParaRPr lang="en-US" dirty="0"/>
          </a:p>
          <a:p>
            <a:r>
              <a:rPr lang="en-US" dirty="0" smtClean="0"/>
              <a:t>As we all know, well-maintained facilities are safer facilities and preventive maintenance is generally less expensive than repair or replacement.</a:t>
            </a:r>
          </a:p>
          <a:p>
            <a:endParaRPr lang="en-US" dirty="0"/>
          </a:p>
          <a:p>
            <a:r>
              <a:rPr lang="en-US" dirty="0" smtClean="0"/>
              <a:t>Doing things right the first time is also important to safety. Once an electrical job is done, covers need to be reinstalled. Poke throughs for electrical runs should be sealed immediately</a:t>
            </a:r>
            <a:r>
              <a:rPr lang="en-US" dirty="0" smtClean="0"/>
              <a:t>. Put parts and equipment away when finished.</a:t>
            </a:r>
            <a:endParaRPr lang="en-US" dirty="0" smtClean="0"/>
          </a:p>
          <a:p>
            <a:endParaRPr lang="en-US" dirty="0"/>
          </a:p>
          <a:p>
            <a:r>
              <a:rPr lang="en-US" dirty="0" smtClean="0"/>
              <a:t>Install and maintain fire safety equipment, as required, and keep egress aisles clear.</a:t>
            </a:r>
          </a:p>
          <a:p>
            <a:endParaRPr lang="en-US" dirty="0"/>
          </a:p>
          <a:p>
            <a:r>
              <a:rPr lang="en-US" dirty="0" smtClean="0"/>
              <a:t>We can each remain observant to conditions on campus. If we see a hazardous condition, report it. From my experience in maintenance I could usually take a mental or written note, and either fix an issue myself or have one of my crew do it. Leaving something unfixed, </a:t>
            </a:r>
            <a:r>
              <a:rPr lang="en-US" dirty="0" smtClean="0"/>
              <a:t>is</a:t>
            </a:r>
            <a:r>
              <a:rPr lang="en-US" dirty="0" smtClean="0"/>
              <a:t> </a:t>
            </a:r>
            <a:r>
              <a:rPr lang="en-US" dirty="0" smtClean="0"/>
              <a:t>just a step toward disaster of some kind.</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7568F16-6824-4355-9170-48324502A0C4}" type="slidenum">
              <a:rPr lang="en-US" smtClean="0"/>
              <a:t>25</a:t>
            </a:fld>
            <a:endParaRPr lang="en-US" dirty="0"/>
          </a:p>
        </p:txBody>
      </p:sp>
    </p:spTree>
    <p:extLst>
      <p:ext uri="{BB962C8B-B14F-4D97-AF65-F5344CB8AC3E}">
        <p14:creationId xmlns:p14="http://schemas.microsoft.com/office/powerpoint/2010/main" val="31914287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numerous resources out there to assist us in accomplishing our responsibilities and keeping people safe. These are just a few, but in </a:t>
            </a:r>
            <a:r>
              <a:rPr lang="en-US" dirty="0" smtClean="0"/>
              <a:t>today’s </a:t>
            </a:r>
            <a:r>
              <a:rPr lang="en-US" dirty="0" smtClean="0"/>
              <a:t>electronic world the answers are usually right at our fingertips. </a:t>
            </a:r>
          </a:p>
          <a:p>
            <a:endParaRPr lang="en-US" dirty="0"/>
          </a:p>
          <a:p>
            <a:r>
              <a:rPr lang="en-US" dirty="0" smtClean="0"/>
              <a:t>ARM has resources on our website, as does the CDC, CAL OSHA, federal OSHA and others. It is pretty easy to build your library and save information electronically or even as a hard copy if you prefer.</a:t>
            </a:r>
          </a:p>
          <a:p>
            <a:endParaRPr lang="en-US" dirty="0"/>
          </a:p>
          <a:p>
            <a:endParaRPr lang="en-US" dirty="0" smtClean="0"/>
          </a:p>
          <a:p>
            <a:endParaRPr lang="en-US" dirty="0"/>
          </a:p>
        </p:txBody>
      </p:sp>
      <p:sp>
        <p:nvSpPr>
          <p:cNvPr id="4" name="Slide Number Placeholder 3"/>
          <p:cNvSpPr>
            <a:spLocks noGrp="1"/>
          </p:cNvSpPr>
          <p:nvPr>
            <p:ph type="sldNum" sz="quarter" idx="10"/>
          </p:nvPr>
        </p:nvSpPr>
        <p:spPr/>
        <p:txBody>
          <a:bodyPr/>
          <a:lstStyle/>
          <a:p>
            <a:fld id="{47568F16-6824-4355-9170-48324502A0C4}" type="slidenum">
              <a:rPr lang="en-US" smtClean="0"/>
              <a:t>26</a:t>
            </a:fld>
            <a:endParaRPr lang="en-US" dirty="0"/>
          </a:p>
        </p:txBody>
      </p:sp>
    </p:spTree>
    <p:extLst>
      <p:ext uri="{BB962C8B-B14F-4D97-AF65-F5344CB8AC3E}">
        <p14:creationId xmlns:p14="http://schemas.microsoft.com/office/powerpoint/2010/main" val="1195621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568F16-6824-4355-9170-48324502A0C4}" type="slidenum">
              <a:rPr lang="en-US" smtClean="0"/>
              <a:t>27</a:t>
            </a:fld>
            <a:endParaRPr lang="en-US" dirty="0"/>
          </a:p>
        </p:txBody>
      </p:sp>
    </p:spTree>
    <p:extLst>
      <p:ext uri="{BB962C8B-B14F-4D97-AF65-F5344CB8AC3E}">
        <p14:creationId xmlns:p14="http://schemas.microsoft.com/office/powerpoint/2010/main" val="2932025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387136"/>
            <a:ext cx="5560060" cy="2492556"/>
          </a:xfrm>
        </p:spPr>
        <p:txBody>
          <a:bodyPr/>
          <a:lstStyle/>
          <a:p>
            <a:pPr>
              <a:spcAft>
                <a:spcPts val="607"/>
              </a:spcAft>
            </a:pPr>
            <a:r>
              <a:rPr lang="en-US" dirty="0" smtClean="0"/>
              <a:t>We do not have enough time </a:t>
            </a:r>
            <a:r>
              <a:rPr lang="en-US" baseline="0" dirty="0" smtClean="0"/>
              <a:t>to describe the applicable aspects of each of the various codes and standards, but the reasons for these standards and others is obvious: protect workers, visitors, volunteers and students, among others. </a:t>
            </a:r>
            <a:r>
              <a:rPr lang="en-US" dirty="0" smtClean="0"/>
              <a:t>Property protection will also </a:t>
            </a:r>
            <a:r>
              <a:rPr lang="en-US" dirty="0" smtClean="0"/>
              <a:t>benefit.</a:t>
            </a:r>
            <a:endParaRPr lang="en-US" baseline="0" dirty="0"/>
          </a:p>
          <a:p>
            <a:pPr>
              <a:spcAft>
                <a:spcPts val="607"/>
              </a:spcAft>
            </a:pPr>
            <a:r>
              <a:rPr lang="en-US" dirty="0" smtClean="0"/>
              <a:t>To ensure an adequate level of protection, however, we need to ensure </a:t>
            </a:r>
            <a:r>
              <a:rPr lang="en-US" dirty="0" smtClean="0"/>
              <a:t>that we </a:t>
            </a:r>
            <a:r>
              <a:rPr lang="en-US" dirty="0" smtClean="0"/>
              <a:t>increase our knowledge of codes and standards applicable to our operations. Much is available on line and in some cases, like with CAL OSHA, some information is available in a simplified etool format. We can also try to periodically attend workshops or learn from online webinars.</a:t>
            </a:r>
            <a:endParaRPr lang="en-US" dirty="0"/>
          </a:p>
          <a:p>
            <a:pPr>
              <a:spcAft>
                <a:spcPts val="607"/>
              </a:spcAft>
            </a:pPr>
            <a:endParaRPr lang="en-US" dirty="0"/>
          </a:p>
        </p:txBody>
      </p:sp>
      <p:sp>
        <p:nvSpPr>
          <p:cNvPr id="4" name="Slide Number Placeholder 3"/>
          <p:cNvSpPr>
            <a:spLocks noGrp="1"/>
          </p:cNvSpPr>
          <p:nvPr>
            <p:ph type="sldNum" sz="quarter" idx="10"/>
          </p:nvPr>
        </p:nvSpPr>
        <p:spPr/>
        <p:txBody>
          <a:bodyPr/>
          <a:lstStyle/>
          <a:p>
            <a:fld id="{47568F16-6824-4355-9170-48324502A0C4}" type="slidenum">
              <a:rPr lang="en-US" smtClean="0"/>
              <a:t>3</a:t>
            </a:fld>
            <a:endParaRPr lang="en-US" dirty="0"/>
          </a:p>
        </p:txBody>
      </p:sp>
    </p:spTree>
    <p:extLst>
      <p:ext uri="{BB962C8B-B14F-4D97-AF65-F5344CB8AC3E}">
        <p14:creationId xmlns:p14="http://schemas.microsoft.com/office/powerpoint/2010/main" val="1947399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much of the following is an administrative function, it is addressed here as an overview of some important elements of the school safety program. </a:t>
            </a:r>
          </a:p>
          <a:p>
            <a:endParaRPr lang="en-US" dirty="0" smtClean="0"/>
          </a:p>
          <a:p>
            <a:r>
              <a:rPr lang="en-US" dirty="0" smtClean="0"/>
              <a:t>All</a:t>
            </a:r>
            <a:r>
              <a:rPr lang="en-US" baseline="0" dirty="0" smtClean="0"/>
              <a:t> employees need to understand the school’s commitment to safety and what the administration and supervisors expect from employees as regards safe work practices. Safety policies do that and need </a:t>
            </a:r>
            <a:r>
              <a:rPr lang="en-US" baseline="0" dirty="0" smtClean="0"/>
              <a:t>only </a:t>
            </a:r>
            <a:r>
              <a:rPr lang="en-US" baseline="0" dirty="0" smtClean="0"/>
              <a:t>be no more than a brief statement in the employee handbook.</a:t>
            </a:r>
          </a:p>
          <a:p>
            <a:endParaRPr lang="en-US" baseline="0" dirty="0" smtClean="0"/>
          </a:p>
          <a:p>
            <a:r>
              <a:rPr lang="en-US" baseline="0" dirty="0" smtClean="0"/>
              <a:t>Job descriptions establish each employee’s responsibilities, which in turn, helps to define the hazards that might be encountered and what training and safety equipment will be required. </a:t>
            </a:r>
          </a:p>
          <a:p>
            <a:endParaRPr lang="en-US" baseline="0" dirty="0" smtClean="0"/>
          </a:p>
          <a:p>
            <a:r>
              <a:rPr lang="en-US" baseline="0" dirty="0" smtClean="0"/>
              <a:t>Training generally comes in two forms: </a:t>
            </a:r>
            <a:r>
              <a:rPr lang="en-US" i="1" baseline="0" dirty="0" smtClean="0"/>
              <a:t>General Orientation </a:t>
            </a:r>
            <a:r>
              <a:rPr lang="en-US" baseline="0" dirty="0" smtClean="0"/>
              <a:t>training, which is the training all employees receive and might include fire and life safety, lifting/material handling, and others that impact </a:t>
            </a:r>
            <a:r>
              <a:rPr lang="en-US" i="1" baseline="0" dirty="0" smtClean="0"/>
              <a:t>all</a:t>
            </a:r>
            <a:r>
              <a:rPr lang="en-US" baseline="0" dirty="0" smtClean="0"/>
              <a:t> employees. </a:t>
            </a:r>
            <a:r>
              <a:rPr lang="en-US" i="1" baseline="0" dirty="0" smtClean="0"/>
              <a:t>Job Specific </a:t>
            </a:r>
            <a:r>
              <a:rPr lang="en-US" baseline="0" dirty="0" smtClean="0"/>
              <a:t>training addresses such things as the use of machines or grounds equipment, chemicals, vehicle use, and </a:t>
            </a:r>
            <a:r>
              <a:rPr lang="en-US" baseline="0" dirty="0" smtClean="0"/>
              <a:t>others,</a:t>
            </a:r>
            <a:r>
              <a:rPr lang="en-US" dirty="0" smtClean="0"/>
              <a:t> as applicable to an individual’s responsibilities</a:t>
            </a:r>
            <a:r>
              <a:rPr lang="en-US" baseline="0" dirty="0" smtClean="0"/>
              <a:t>.</a:t>
            </a:r>
            <a:endParaRPr lang="en-US" baseline="0" dirty="0" smtClean="0"/>
          </a:p>
          <a:p>
            <a:endParaRPr lang="en-US" baseline="0" dirty="0" smtClean="0"/>
          </a:p>
          <a:p>
            <a:r>
              <a:rPr lang="en-US" baseline="0" dirty="0" smtClean="0"/>
              <a:t>Provide personal protective equipment, or PPE, and train employees in its use. Follow up will ensure that employees are using PPE when necessary and that it is being used properly.</a:t>
            </a:r>
            <a:endParaRPr lang="en-US" dirty="0"/>
          </a:p>
        </p:txBody>
      </p:sp>
      <p:sp>
        <p:nvSpPr>
          <p:cNvPr id="4" name="Slide Number Placeholder 3"/>
          <p:cNvSpPr>
            <a:spLocks noGrp="1"/>
          </p:cNvSpPr>
          <p:nvPr>
            <p:ph type="sldNum" sz="quarter" idx="10"/>
          </p:nvPr>
        </p:nvSpPr>
        <p:spPr/>
        <p:txBody>
          <a:bodyPr/>
          <a:lstStyle/>
          <a:p>
            <a:fld id="{47568F16-6824-4355-9170-48324502A0C4}" type="slidenum">
              <a:rPr lang="en-US" smtClean="0"/>
              <a:t>4</a:t>
            </a:fld>
            <a:endParaRPr lang="en-US" dirty="0"/>
          </a:p>
        </p:txBody>
      </p:sp>
    </p:spTree>
    <p:extLst>
      <p:ext uri="{BB962C8B-B14F-4D97-AF65-F5344CB8AC3E}">
        <p14:creationId xmlns:p14="http://schemas.microsoft.com/office/powerpoint/2010/main" val="1133579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7"/>
              </a:spcAft>
            </a:pPr>
            <a:r>
              <a:rPr lang="en-US" dirty="0"/>
              <a:t>S</a:t>
            </a:r>
            <a:r>
              <a:rPr lang="en-US" dirty="0" smtClean="0"/>
              <a:t>lips, trips and falls result in numerous injuries around the world and are the most frequent types of accidents at institutions, whether church,</a:t>
            </a:r>
            <a:r>
              <a:rPr lang="en-US" baseline="0" dirty="0" smtClean="0"/>
              <a:t> </a:t>
            </a:r>
            <a:r>
              <a:rPr lang="en-US" dirty="0" smtClean="0"/>
              <a:t>private or public.</a:t>
            </a:r>
          </a:p>
          <a:p>
            <a:pPr>
              <a:spcAft>
                <a:spcPts val="607"/>
              </a:spcAft>
            </a:pPr>
            <a:r>
              <a:rPr lang="en-US" dirty="0" smtClean="0"/>
              <a:t>They can be caused by surface defects related to design or maintenance,</a:t>
            </a:r>
            <a:r>
              <a:rPr lang="en-US" baseline="0" dirty="0" smtClean="0"/>
              <a:t> like unnecessary changes in elevation, where sidewalks are not the same elevation as the landings outside of doorways, potholes that have developed in parking </a:t>
            </a:r>
            <a:r>
              <a:rPr lang="en-US" baseline="0" dirty="0" smtClean="0"/>
              <a:t>lots, </a:t>
            </a:r>
            <a:r>
              <a:rPr lang="en-US" baseline="0" dirty="0" smtClean="0"/>
              <a:t>or cracked and raised concrete from settling and trees. Debris like gravel, </a:t>
            </a:r>
            <a:r>
              <a:rPr lang="en-US" baseline="0" dirty="0" smtClean="0"/>
              <a:t>branches, </a:t>
            </a:r>
            <a:r>
              <a:rPr lang="en-US" baseline="0" dirty="0" smtClean="0"/>
              <a:t>and leaves can</a:t>
            </a:r>
            <a:r>
              <a:rPr lang="en-US" dirty="0" smtClean="0"/>
              <a:t> also result in slips, trips and falls</a:t>
            </a:r>
            <a:r>
              <a:rPr lang="en-US" dirty="0" smtClean="0"/>
              <a:t>.</a:t>
            </a:r>
          </a:p>
          <a:p>
            <a:pPr>
              <a:spcAft>
                <a:spcPts val="607"/>
              </a:spcAft>
            </a:pPr>
            <a:r>
              <a:rPr lang="en-US" baseline="0" dirty="0" smtClean="0"/>
              <a:t>Missing and broken handrails at elevation changes and stairs can result in falls when an individual needs such assistance or anyone stumbles and has nothing to grab to</a:t>
            </a:r>
            <a:r>
              <a:rPr lang="en-US" dirty="0" smtClean="0"/>
              <a:t> keep from falling.</a:t>
            </a:r>
            <a:endParaRPr lang="en-US" baseline="0" dirty="0" smtClean="0"/>
          </a:p>
        </p:txBody>
      </p:sp>
      <p:sp>
        <p:nvSpPr>
          <p:cNvPr id="4" name="Slide Number Placeholder 3"/>
          <p:cNvSpPr>
            <a:spLocks noGrp="1"/>
          </p:cNvSpPr>
          <p:nvPr>
            <p:ph type="sldNum" sz="quarter" idx="10"/>
          </p:nvPr>
        </p:nvSpPr>
        <p:spPr/>
        <p:txBody>
          <a:bodyPr/>
          <a:lstStyle/>
          <a:p>
            <a:fld id="{47568F16-6824-4355-9170-48324502A0C4}" type="slidenum">
              <a:rPr lang="en-US" smtClean="0"/>
              <a:t>5</a:t>
            </a:fld>
            <a:endParaRPr lang="en-US" dirty="0"/>
          </a:p>
        </p:txBody>
      </p:sp>
    </p:spTree>
    <p:extLst>
      <p:ext uri="{BB962C8B-B14F-4D97-AF65-F5344CB8AC3E}">
        <p14:creationId xmlns:p14="http://schemas.microsoft.com/office/powerpoint/2010/main" val="428963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7"/>
              </a:spcAft>
            </a:pPr>
            <a:r>
              <a:rPr lang="en-US" dirty="0" smtClean="0"/>
              <a:t>Trips and falls </a:t>
            </a:r>
            <a:r>
              <a:rPr lang="en-US" baseline="0" dirty="0" smtClean="0"/>
              <a:t>may also be caused by </a:t>
            </a:r>
            <a:r>
              <a:rPr lang="en-US" dirty="0"/>
              <a:t>cords across </a:t>
            </a:r>
            <a:r>
              <a:rPr lang="en-US" dirty="0" smtClean="0"/>
              <a:t>floors because electrical outlets are not available where needed, or </a:t>
            </a:r>
            <a:r>
              <a:rPr lang="en-US" dirty="0" smtClean="0"/>
              <a:t>by </a:t>
            </a:r>
            <a:r>
              <a:rPr lang="en-US" baseline="0" dirty="0" smtClean="0"/>
              <a:t>wrinkled </a:t>
            </a:r>
            <a:r>
              <a:rPr lang="en-US" baseline="0" dirty="0" smtClean="0"/>
              <a:t>carpets, floor vents or </a:t>
            </a:r>
            <a:r>
              <a:rPr lang="en-US" baseline="0" dirty="0" smtClean="0"/>
              <a:t>other </a:t>
            </a:r>
            <a:r>
              <a:rPr lang="en-US" baseline="0" dirty="0" smtClean="0"/>
              <a:t>issues. </a:t>
            </a:r>
          </a:p>
          <a:p>
            <a:pPr>
              <a:spcAft>
                <a:spcPts val="607"/>
              </a:spcAft>
            </a:pPr>
            <a:r>
              <a:rPr lang="en-US" dirty="0" smtClean="0"/>
              <a:t>Do employees leave boxes in corridors or file drawers open?  Are other items tossed on floors where they can be tripped over? Are “Caution, Wet </a:t>
            </a:r>
            <a:r>
              <a:rPr lang="en-US" dirty="0"/>
              <a:t>F</a:t>
            </a:r>
            <a:r>
              <a:rPr lang="en-US" dirty="0" smtClean="0"/>
              <a:t>loor” signs used to warn of </a:t>
            </a:r>
            <a:r>
              <a:rPr lang="en-US" dirty="0"/>
              <a:t>a</a:t>
            </a:r>
            <a:r>
              <a:rPr lang="en-US" dirty="0" smtClean="0"/>
              <a:t> </a:t>
            </a:r>
            <a:r>
              <a:rPr lang="en-US" dirty="0" smtClean="0"/>
              <a:t>slipping hazard. Are freezer floors free of ice buildup?</a:t>
            </a:r>
          </a:p>
          <a:p>
            <a:pPr>
              <a:spcAft>
                <a:spcPts val="607"/>
              </a:spcAft>
            </a:pPr>
            <a:r>
              <a:rPr lang="en-US" dirty="0" smtClean="0"/>
              <a:t>Do we have preparations in place that will respond to inclement weather like rain, ice and snow. Mopping and signs, proper floor mats </a:t>
            </a:r>
            <a:r>
              <a:rPr lang="en-US" dirty="0" smtClean="0"/>
              <a:t>(not towels) and </a:t>
            </a:r>
            <a:r>
              <a:rPr lang="en-US" dirty="0" smtClean="0"/>
              <a:t>for some, ice and snow removal need to be considered and planned for well in advance. </a:t>
            </a:r>
            <a:endParaRPr lang="en-US" dirty="0"/>
          </a:p>
        </p:txBody>
      </p:sp>
      <p:sp>
        <p:nvSpPr>
          <p:cNvPr id="4" name="Slide Number Placeholder 3"/>
          <p:cNvSpPr>
            <a:spLocks noGrp="1"/>
          </p:cNvSpPr>
          <p:nvPr>
            <p:ph type="sldNum" sz="quarter" idx="10"/>
          </p:nvPr>
        </p:nvSpPr>
        <p:spPr/>
        <p:txBody>
          <a:bodyPr/>
          <a:lstStyle/>
          <a:p>
            <a:fld id="{47568F16-6824-4355-9170-48324502A0C4}" type="slidenum">
              <a:rPr lang="en-US" smtClean="0"/>
              <a:t>6</a:t>
            </a:fld>
            <a:endParaRPr lang="en-US" dirty="0"/>
          </a:p>
        </p:txBody>
      </p:sp>
    </p:spTree>
    <p:extLst>
      <p:ext uri="{BB962C8B-B14F-4D97-AF65-F5344CB8AC3E}">
        <p14:creationId xmlns:p14="http://schemas.microsoft.com/office/powerpoint/2010/main" val="428963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31825"/>
            <a:ext cx="4619625" cy="3463925"/>
          </a:xfrm>
        </p:spPr>
      </p:sp>
      <p:sp>
        <p:nvSpPr>
          <p:cNvPr id="3" name="Notes Placeholder 2"/>
          <p:cNvSpPr>
            <a:spLocks noGrp="1"/>
          </p:cNvSpPr>
          <p:nvPr>
            <p:ph type="body" idx="1"/>
          </p:nvPr>
        </p:nvSpPr>
        <p:spPr/>
        <p:txBody>
          <a:bodyPr/>
          <a:lstStyle/>
          <a:p>
            <a:pPr>
              <a:spcAft>
                <a:spcPts val="607"/>
              </a:spcAft>
            </a:pPr>
            <a:r>
              <a:rPr lang="en-US" dirty="0" smtClean="0"/>
              <a:t>Falls from elevations are also a serious matter. </a:t>
            </a:r>
          </a:p>
          <a:p>
            <a:pPr>
              <a:spcAft>
                <a:spcPts val="607"/>
              </a:spcAft>
            </a:pPr>
            <a:r>
              <a:rPr lang="en-US" dirty="0" smtClean="0"/>
              <a:t>Floor openings and drop offs must be properly guarded. A little distraction and one can easily step off an edge. It happens all the time and leads to debilitating injuries and heavy financial losses. </a:t>
            </a:r>
          </a:p>
          <a:p>
            <a:pPr>
              <a:spcAft>
                <a:spcPts val="607"/>
              </a:spcAft>
            </a:pPr>
            <a:r>
              <a:rPr lang="en-US" dirty="0" smtClean="0"/>
              <a:t>Ensure that stairs have handrails and that open mezzanines and platforms have upper and mid rails and toe boards per CAL OSHA specifications.</a:t>
            </a:r>
          </a:p>
          <a:p>
            <a:pPr>
              <a:spcAft>
                <a:spcPts val="607"/>
              </a:spcAft>
            </a:pPr>
            <a:r>
              <a:rPr lang="en-US" dirty="0" smtClean="0"/>
              <a:t>NOTE: Mezzanines must also have load ratings posted.</a:t>
            </a:r>
          </a:p>
          <a:p>
            <a:endParaRPr lang="en-US" dirty="0"/>
          </a:p>
          <a:p>
            <a:endParaRPr lang="en-US" dirty="0"/>
          </a:p>
        </p:txBody>
      </p:sp>
      <p:sp>
        <p:nvSpPr>
          <p:cNvPr id="4" name="Slide Number Placeholder 3"/>
          <p:cNvSpPr>
            <a:spLocks noGrp="1"/>
          </p:cNvSpPr>
          <p:nvPr>
            <p:ph type="sldNum" sz="quarter" idx="10"/>
          </p:nvPr>
        </p:nvSpPr>
        <p:spPr/>
        <p:txBody>
          <a:bodyPr/>
          <a:lstStyle/>
          <a:p>
            <a:fld id="{47568F16-6824-4355-9170-48324502A0C4}" type="slidenum">
              <a:rPr lang="en-US" smtClean="0"/>
              <a:t>7</a:t>
            </a:fld>
            <a:endParaRPr lang="en-US" dirty="0"/>
          </a:p>
        </p:txBody>
      </p:sp>
    </p:spTree>
    <p:extLst>
      <p:ext uri="{BB962C8B-B14F-4D97-AF65-F5344CB8AC3E}">
        <p14:creationId xmlns:p14="http://schemas.microsoft.com/office/powerpoint/2010/main" val="283391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31825"/>
            <a:ext cx="4619625" cy="3463925"/>
          </a:xfrm>
        </p:spPr>
      </p:sp>
      <p:sp>
        <p:nvSpPr>
          <p:cNvPr id="3" name="Notes Placeholder 2"/>
          <p:cNvSpPr>
            <a:spLocks noGrp="1"/>
          </p:cNvSpPr>
          <p:nvPr>
            <p:ph type="body" idx="1"/>
          </p:nvPr>
        </p:nvSpPr>
        <p:spPr/>
        <p:txBody>
          <a:bodyPr/>
          <a:lstStyle/>
          <a:p>
            <a:pPr>
              <a:spcAft>
                <a:spcPts val="607"/>
              </a:spcAft>
            </a:pPr>
            <a:r>
              <a:rPr lang="en-US" dirty="0" smtClean="0"/>
              <a:t>According to Cal OSHA documents, ladder accidents are usually caused by:</a:t>
            </a:r>
          </a:p>
          <a:p>
            <a:pPr marL="173422" indent="-173422">
              <a:spcAft>
                <a:spcPts val="607"/>
              </a:spcAft>
              <a:buFont typeface="Arial" panose="020B0604020202020204" pitchFamily="34" charset="0"/>
              <a:buChar char="•"/>
            </a:pPr>
            <a:r>
              <a:rPr lang="en-US" dirty="0" smtClean="0"/>
              <a:t>Inadequate training</a:t>
            </a:r>
          </a:p>
          <a:p>
            <a:pPr marL="173422" indent="-173422">
              <a:spcAft>
                <a:spcPts val="607"/>
              </a:spcAft>
              <a:buFont typeface="Arial" panose="020B0604020202020204" pitchFamily="34" charset="0"/>
              <a:buChar char="•"/>
            </a:pPr>
            <a:r>
              <a:rPr lang="en-US" dirty="0" smtClean="0"/>
              <a:t>Poorly maintained ladders</a:t>
            </a:r>
          </a:p>
          <a:p>
            <a:pPr marL="173422" indent="-173422">
              <a:spcAft>
                <a:spcPts val="607"/>
              </a:spcAft>
              <a:buFont typeface="Arial" panose="020B0604020202020204" pitchFamily="34" charset="0"/>
              <a:buChar char="•"/>
            </a:pPr>
            <a:r>
              <a:rPr lang="en-US" dirty="0" smtClean="0"/>
              <a:t>Improper selection, care and use of ladders (including positioning of the </a:t>
            </a:r>
            <a:r>
              <a:rPr lang="en-US" dirty="0" smtClean="0"/>
              <a:t>ladder)</a:t>
            </a:r>
            <a:endParaRPr lang="en-US" dirty="0" smtClean="0"/>
          </a:p>
          <a:p>
            <a:pPr marL="173422" indent="-173422">
              <a:spcAft>
                <a:spcPts val="607"/>
              </a:spcAft>
              <a:buFont typeface="Arial" panose="020B0604020202020204" pitchFamily="34" charset="0"/>
              <a:buChar char="•"/>
            </a:pPr>
            <a:r>
              <a:rPr lang="en-US" dirty="0" smtClean="0"/>
              <a:t>Unsafe work practices</a:t>
            </a:r>
          </a:p>
          <a:p>
            <a:pPr>
              <a:spcAft>
                <a:spcPts val="607"/>
              </a:spcAft>
            </a:pPr>
            <a:r>
              <a:rPr lang="en-US" dirty="0" smtClean="0"/>
              <a:t>Train all employees in the proper selection and safe use of ladders.</a:t>
            </a:r>
          </a:p>
          <a:p>
            <a:pPr>
              <a:spcAft>
                <a:spcPts val="607"/>
              </a:spcAft>
            </a:pPr>
            <a:r>
              <a:rPr lang="en-US" dirty="0" smtClean="0"/>
              <a:t>Before use, check the condition of ladders ensuring they are clean and not defective. And set them up properly: The right angle with the base away from wall ¼ the height of the ladder or one foot for every four feet in height. The correct extension that leaves three feet beyond the roof overhang. </a:t>
            </a:r>
          </a:p>
          <a:p>
            <a:pPr>
              <a:spcAft>
                <a:spcPts val="607"/>
              </a:spcAft>
            </a:pPr>
            <a:r>
              <a:rPr lang="en-US" dirty="0" smtClean="0"/>
              <a:t>Using the right ladder for the job is crucial. Only non-conducting ladders are to be used when performing electrical work. Do not exceed ladder load capacities. </a:t>
            </a:r>
          </a:p>
          <a:p>
            <a:pPr>
              <a:spcAft>
                <a:spcPts val="607"/>
              </a:spcAft>
            </a:pPr>
            <a:r>
              <a:rPr lang="en-US" dirty="0" smtClean="0"/>
              <a:t>When climbing, maintain three points of contact, and do not work out of the center line of the ladder. </a:t>
            </a:r>
            <a:endParaRPr lang="en-US" dirty="0"/>
          </a:p>
          <a:p>
            <a:pPr>
              <a:spcAft>
                <a:spcPts val="607"/>
              </a:spcAft>
            </a:pPr>
            <a:r>
              <a:rPr lang="en-US" dirty="0" smtClean="0"/>
              <a:t>Use ladders to access those hard to reach areas. Leave the chairs for sitting and boxes for packing.</a:t>
            </a:r>
          </a:p>
          <a:p>
            <a:endParaRPr lang="en-US" dirty="0"/>
          </a:p>
          <a:p>
            <a:endParaRPr lang="en-US" dirty="0"/>
          </a:p>
        </p:txBody>
      </p:sp>
      <p:sp>
        <p:nvSpPr>
          <p:cNvPr id="4" name="Slide Number Placeholder 3"/>
          <p:cNvSpPr>
            <a:spLocks noGrp="1"/>
          </p:cNvSpPr>
          <p:nvPr>
            <p:ph type="sldNum" sz="quarter" idx="10"/>
          </p:nvPr>
        </p:nvSpPr>
        <p:spPr/>
        <p:txBody>
          <a:bodyPr/>
          <a:lstStyle/>
          <a:p>
            <a:fld id="{47568F16-6824-4355-9170-48324502A0C4}" type="slidenum">
              <a:rPr lang="en-US" smtClean="0"/>
              <a:t>8</a:t>
            </a:fld>
            <a:endParaRPr lang="en-US" dirty="0"/>
          </a:p>
        </p:txBody>
      </p:sp>
    </p:spTree>
    <p:extLst>
      <p:ext uri="{BB962C8B-B14F-4D97-AF65-F5344CB8AC3E}">
        <p14:creationId xmlns:p14="http://schemas.microsoft.com/office/powerpoint/2010/main" val="283391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Understanding the most frequent loss causes for scaffolds is important in helping to prevent injuries to employees. OSHA in their fact sheet lists the following as causes for loss with Narrow-Frame Scaffolds:</a:t>
            </a:r>
          </a:p>
          <a:p>
            <a:endParaRPr lang="en-US" dirty="0" smtClean="0"/>
          </a:p>
          <a:p>
            <a:pPr marL="171450" indent="-171450">
              <a:buFont typeface="Arial" panose="020B0604020202020204" pitchFamily="34" charset="0"/>
              <a:buChar char="•"/>
            </a:pPr>
            <a:r>
              <a:rPr lang="en-US" dirty="0" smtClean="0"/>
              <a:t>Falls from an elevated level</a:t>
            </a:r>
          </a:p>
          <a:p>
            <a:pPr marL="171450" indent="-171450">
              <a:buFont typeface="Arial" panose="020B0604020202020204" pitchFamily="34" charset="0"/>
              <a:buChar char="•"/>
            </a:pPr>
            <a:r>
              <a:rPr lang="en-US" dirty="0" smtClean="0"/>
              <a:t>Tip-Overs</a:t>
            </a:r>
          </a:p>
          <a:p>
            <a:pPr marL="171450" indent="-171450">
              <a:buFont typeface="Arial" panose="020B0604020202020204" pitchFamily="34" charset="0"/>
              <a:buChar char="•"/>
            </a:pPr>
            <a:r>
              <a:rPr lang="en-US" dirty="0" smtClean="0"/>
              <a:t>Electric Shocks</a:t>
            </a:r>
          </a:p>
          <a:p>
            <a:pPr marL="171450" indent="-171450">
              <a:buFont typeface="Arial" panose="020B0604020202020204" pitchFamily="34" charset="0"/>
              <a:buChar char="•"/>
            </a:pPr>
            <a:r>
              <a:rPr lang="en-US" dirty="0" smtClean="0"/>
              <a:t>Structural failures (collapse)</a:t>
            </a:r>
          </a:p>
          <a:p>
            <a:pPr marL="171450" indent="-171450">
              <a:buFont typeface="Arial" panose="020B0604020202020204" pitchFamily="34" charset="0"/>
              <a:buChar char="•"/>
            </a:pPr>
            <a:endParaRPr lang="en-US" dirty="0"/>
          </a:p>
          <a:p>
            <a:r>
              <a:rPr lang="en-US" dirty="0" smtClean="0"/>
              <a:t>Some similarities exist with hazards related to “supported“ scaffolds .  There are also critical differences. Know the standards for them and “suspended” scaffolds, if used.</a:t>
            </a:r>
            <a:endParaRPr lang="en-US" dirty="0"/>
          </a:p>
        </p:txBody>
      </p:sp>
      <p:sp>
        <p:nvSpPr>
          <p:cNvPr id="4" name="Slide Number Placeholder 3"/>
          <p:cNvSpPr>
            <a:spLocks noGrp="1"/>
          </p:cNvSpPr>
          <p:nvPr>
            <p:ph type="sldNum" sz="quarter" idx="10"/>
          </p:nvPr>
        </p:nvSpPr>
        <p:spPr/>
        <p:txBody>
          <a:bodyPr/>
          <a:lstStyle/>
          <a:p>
            <a:fld id="{47568F16-6824-4355-9170-48324502A0C4}" type="slidenum">
              <a:rPr lang="en-US" smtClean="0"/>
              <a:t>9</a:t>
            </a:fld>
            <a:endParaRPr lang="en-US" dirty="0"/>
          </a:p>
        </p:txBody>
      </p:sp>
    </p:spTree>
    <p:extLst>
      <p:ext uri="{BB962C8B-B14F-4D97-AF65-F5344CB8AC3E}">
        <p14:creationId xmlns:p14="http://schemas.microsoft.com/office/powerpoint/2010/main" val="27337967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By Screen White">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10314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75073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ln w="76200" cmpd="sng">
            <a:solidFill>
              <a:schemeClr val="bg1"/>
            </a:solidFill>
            <a:miter lim="800000"/>
          </a:ln>
          <a:effectLst>
            <a:outerShdw blurRad="63500" dir="2700000" algn="tl" rotWithShape="0">
              <a:srgbClr val="000000">
                <a:alpha val="45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0421166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825734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5490586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SCLAIM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2118286" y="2958532"/>
            <a:ext cx="4913046" cy="584776"/>
          </a:xfrm>
          <a:prstGeom prst="rect">
            <a:avLst/>
          </a:prstGeom>
          <a:noFill/>
        </p:spPr>
        <p:txBody>
          <a:bodyPr wrap="square" rtlCol="0">
            <a:spAutoFit/>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sz="800" kern="1200" dirty="0" smtClean="0">
                <a:solidFill>
                  <a:srgbClr val="FFFFFF"/>
                </a:solidFill>
                <a:effectLst/>
                <a:latin typeface="+mn-lt"/>
                <a:ea typeface="+mn-ea"/>
                <a:cs typeface="+mn-cs"/>
              </a:rPr>
              <a:t>THIS POWER POINT PRESENTATION AND ANY MATERIALS DISTRIBUTED ARE FACT BASED GENERAL INFORMATION AND SHOULD NOT, UNDER ANY CIRCUMSTANCES, BE CONSIDERED SPECIFIC LEGAL ADVICE REGARDING A PARTICULAR MATTER OR SUBJECT. PLEASE CONSULT YOUR LOCAL ATTORNEY OR RISK MANAGER IF YOU WOULD LIKE TO DISCUSS HOW A LOCAL JURISDICTION DEALS WITH ANY SPECIFIC CIRCUMSTANCES YOU MAY BE FACING.</a:t>
            </a:r>
            <a:endParaRPr lang="en-US" sz="1000" dirty="0">
              <a:solidFill>
                <a:srgbClr val="FFFFFF"/>
              </a:solidFill>
            </a:endParaRPr>
          </a:p>
        </p:txBody>
      </p:sp>
    </p:spTree>
    <p:extLst>
      <p:ext uri="{BB962C8B-B14F-4D97-AF65-F5344CB8AC3E}">
        <p14:creationId xmlns:p14="http://schemas.microsoft.com/office/powerpoint/2010/main" val="2875682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By Screen Blue">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9777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tandBy Screen Blue">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6361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963612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047987"/>
            <a:ext cx="7772400" cy="1362075"/>
          </a:xfrm>
        </p:spPr>
        <p:txBody>
          <a:bodyPr anchor="b" anchorCtr="0"/>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410062"/>
            <a:ext cx="7772400" cy="1358913"/>
          </a:xfrm>
        </p:spPr>
        <p:txBody>
          <a:bodyPr anchor="t" anchorCtr="0"/>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54542991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715899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140579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36932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467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Title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Content 1</a:t>
            </a:r>
          </a:p>
          <a:p>
            <a:pPr lvl="1"/>
            <a:r>
              <a:rPr lang="en-US" dirty="0" smtClean="0"/>
              <a:t>Second Level - Content</a:t>
            </a:r>
          </a:p>
          <a:p>
            <a:pPr lvl="2"/>
            <a:r>
              <a:rPr lang="en-US" dirty="0" smtClean="0"/>
              <a:t>Third level - Content</a:t>
            </a:r>
          </a:p>
          <a:p>
            <a:pPr lvl="3"/>
            <a:r>
              <a:rPr lang="en-US" dirty="0" smtClean="0"/>
              <a:t>Fourth level - content</a:t>
            </a:r>
          </a:p>
          <a:p>
            <a:pPr lvl="4"/>
            <a:r>
              <a:rPr lang="en-US" dirty="0" smtClean="0"/>
              <a:t>Fifth level - content</a:t>
            </a:r>
            <a:endParaRPr lang="en-US" dirty="0"/>
          </a:p>
        </p:txBody>
      </p:sp>
    </p:spTree>
    <p:extLst>
      <p:ext uri="{BB962C8B-B14F-4D97-AF65-F5344CB8AC3E}">
        <p14:creationId xmlns:p14="http://schemas.microsoft.com/office/powerpoint/2010/main" val="188005719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2"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1" r:id="rId14"/>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baseline="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5.jpg"/><Relationship Id="rId5" Type="http://schemas.openxmlformats.org/officeDocument/2006/relationships/image" Target="../media/image34.jpe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7.JPG"/></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1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6.jpeg"/><Relationship Id="rId5" Type="http://schemas.openxmlformats.org/officeDocument/2006/relationships/image" Target="../media/image55.jpg"/><Relationship Id="rId4" Type="http://schemas.openxmlformats.org/officeDocument/2006/relationships/image" Target="../media/image54.jpg"/></Relationships>
</file>

<file path=ppt/slides/_rels/slide19.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66.jpg"/><Relationship Id="rId4" Type="http://schemas.openxmlformats.org/officeDocument/2006/relationships/image" Target="../media/image65.jpg"/></Relationships>
</file>

<file path=ppt/slides/_rels/slide2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69.jpeg"/></Relationships>
</file>

<file path=ppt/slides/_rels/slide2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www.adventistrisk.org/"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hyperlink" Target="http://www.cdc.gov/niosh/" TargetMode="External"/><Relationship Id="rId5" Type="http://schemas.openxmlformats.org/officeDocument/2006/relationships/hyperlink" Target="http://www.dir.ca.gov/dosh/etools/08-001/care.htm" TargetMode="External"/><Relationship Id="rId4" Type="http://schemas.openxmlformats.org/officeDocument/2006/relationships/hyperlink" Target="http://www.dir.ca.gov/dosh/puborder.asp"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gif"/><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7.jpg"/><Relationship Id="rId5" Type="http://schemas.openxmlformats.org/officeDocument/2006/relationships/image" Target="../media/image16.wmf"/><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5.gif"/><Relationship Id="rId5" Type="http://schemas.microsoft.com/office/2007/relationships/hdphoto" Target="../media/hdphoto1.wdp"/><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hyperlink" Target="http://www.dir.ca.gov/dosh/etools/08-001/" TargetMode="External"/><Relationship Id="rId7"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37078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Fall Prevention </a:t>
            </a:r>
            <a:br>
              <a:rPr lang="en-US" dirty="0"/>
            </a:br>
            <a:r>
              <a:rPr lang="en-US" sz="3100" dirty="0"/>
              <a:t>Elevations</a:t>
            </a:r>
            <a:endParaRPr lang="en-US" dirty="0"/>
          </a:p>
        </p:txBody>
      </p:sp>
      <p:sp>
        <p:nvSpPr>
          <p:cNvPr id="3" name="Content Placeholder 2"/>
          <p:cNvSpPr>
            <a:spLocks noGrp="1"/>
          </p:cNvSpPr>
          <p:nvPr>
            <p:ph idx="1"/>
          </p:nvPr>
        </p:nvSpPr>
        <p:spPr>
          <a:xfrm>
            <a:off x="457199" y="1600201"/>
            <a:ext cx="3903785" cy="4039773"/>
          </a:xfrm>
        </p:spPr>
        <p:txBody>
          <a:bodyPr>
            <a:normAutofit fontScale="62500" lnSpcReduction="20000"/>
          </a:bodyPr>
          <a:lstStyle/>
          <a:p>
            <a:r>
              <a:rPr lang="en-US" dirty="0" smtClean="0"/>
              <a:t>Safety</a:t>
            </a:r>
          </a:p>
          <a:p>
            <a:pPr lvl="1"/>
            <a:r>
              <a:rPr lang="en-US" dirty="0" smtClean="0"/>
              <a:t>Trained and authorized</a:t>
            </a:r>
          </a:p>
          <a:p>
            <a:pPr lvl="1"/>
            <a:r>
              <a:rPr lang="en-US" dirty="0" smtClean="0"/>
              <a:t>Load limits scaffold components, casters, etc.</a:t>
            </a:r>
          </a:p>
          <a:p>
            <a:pPr lvl="1"/>
            <a:r>
              <a:rPr lang="en-US" dirty="0" smtClean="0"/>
              <a:t>Assess work area</a:t>
            </a:r>
          </a:p>
          <a:p>
            <a:pPr lvl="1"/>
            <a:r>
              <a:rPr lang="en-US" dirty="0" smtClean="0"/>
              <a:t>Pre-operation inspection</a:t>
            </a:r>
          </a:p>
          <a:p>
            <a:pPr lvl="1"/>
            <a:r>
              <a:rPr lang="en-US" dirty="0" smtClean="0"/>
              <a:t>Connections secure</a:t>
            </a:r>
          </a:p>
          <a:p>
            <a:pPr lvl="1"/>
            <a:r>
              <a:rPr lang="en-US" dirty="0" smtClean="0"/>
              <a:t>Lock wheels</a:t>
            </a:r>
          </a:p>
          <a:p>
            <a:pPr lvl="1"/>
            <a:r>
              <a:rPr lang="en-US" dirty="0" smtClean="0"/>
              <a:t>Proper railings</a:t>
            </a:r>
          </a:p>
          <a:p>
            <a:pPr lvl="1"/>
            <a:r>
              <a:rPr lang="en-US" dirty="0" smtClean="0"/>
              <a:t>Proper planks</a:t>
            </a:r>
          </a:p>
          <a:p>
            <a:pPr lvl="1"/>
            <a:r>
              <a:rPr lang="en-US" dirty="0" smtClean="0"/>
              <a:t>10 feet from energized electrical</a:t>
            </a:r>
          </a:p>
          <a:p>
            <a:pPr lvl="1"/>
            <a:r>
              <a:rPr lang="en-US" dirty="0" smtClean="0"/>
              <a:t>Outriggers: both sides if used</a:t>
            </a:r>
          </a:p>
          <a:p>
            <a:pPr lvl="1"/>
            <a:r>
              <a:rPr lang="en-US" dirty="0" smtClean="0"/>
              <a:t>Fall protection: working platform is 10 feet or higher</a:t>
            </a:r>
          </a:p>
          <a:p>
            <a:pPr lvl="1"/>
            <a:endParaRPr lang="en-US" dirty="0"/>
          </a:p>
        </p:txBody>
      </p:sp>
      <p:pic>
        <p:nvPicPr>
          <p:cNvPr id="4" name="Picture 6" descr="C:\Users\dougjo\LocalCloud\Private\dougjo\Desktop\NF Scaffo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1467" y="1600200"/>
            <a:ext cx="3657600" cy="4039774"/>
          </a:xfrm>
          <a:prstGeom prst="rect">
            <a:avLst/>
          </a:prstGeom>
          <a:noFill/>
          <a:ln>
            <a:solidFill>
              <a:schemeClr val="tx1"/>
            </a:solidFill>
          </a:ln>
          <a:effectLst>
            <a:outerShdw blurRad="50800" dist="63500" dir="2400000" sx="102000" sy="102000" algn="ctr" rotWithShape="0">
              <a:schemeClr val="bg1">
                <a:lumMod val="5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2794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Fall Prevention </a:t>
            </a:r>
            <a:br>
              <a:rPr lang="en-US" dirty="0" smtClean="0"/>
            </a:br>
            <a:r>
              <a:rPr lang="en-US" sz="3100" dirty="0" smtClean="0"/>
              <a:t>Elevations</a:t>
            </a:r>
            <a:endParaRPr lang="en-US" sz="3100" dirty="0"/>
          </a:p>
        </p:txBody>
      </p:sp>
      <p:sp>
        <p:nvSpPr>
          <p:cNvPr id="3" name="Content Placeholder 2"/>
          <p:cNvSpPr>
            <a:spLocks noGrp="1"/>
          </p:cNvSpPr>
          <p:nvPr>
            <p:ph idx="1"/>
          </p:nvPr>
        </p:nvSpPr>
        <p:spPr>
          <a:xfrm>
            <a:off x="457199" y="1600200"/>
            <a:ext cx="3601093" cy="4512923"/>
          </a:xfrm>
        </p:spPr>
        <p:txBody>
          <a:bodyPr>
            <a:normAutofit fontScale="92500"/>
          </a:bodyPr>
          <a:lstStyle/>
          <a:p>
            <a:r>
              <a:rPr lang="en-US" dirty="0" smtClean="0"/>
              <a:t>Roofs</a:t>
            </a:r>
          </a:p>
          <a:p>
            <a:pPr lvl="1"/>
            <a:r>
              <a:rPr lang="en-US" dirty="0" smtClean="0"/>
              <a:t>Roof Access</a:t>
            </a:r>
          </a:p>
          <a:p>
            <a:pPr lvl="1"/>
            <a:r>
              <a:rPr lang="en-US" dirty="0" smtClean="0"/>
              <a:t>Skylights</a:t>
            </a:r>
          </a:p>
          <a:p>
            <a:pPr lvl="1"/>
            <a:r>
              <a:rPr lang="en-US" dirty="0" smtClean="0"/>
              <a:t>Roof Edges</a:t>
            </a:r>
          </a:p>
          <a:p>
            <a:pPr lvl="2"/>
            <a:r>
              <a:rPr lang="en-US" dirty="0" smtClean="0"/>
              <a:t>Permanent Guards</a:t>
            </a:r>
          </a:p>
          <a:p>
            <a:pPr lvl="2"/>
            <a:r>
              <a:rPr lang="en-US" dirty="0" smtClean="0"/>
              <a:t>Protection Harnesses</a:t>
            </a:r>
          </a:p>
          <a:p>
            <a:pPr lvl="2"/>
            <a:r>
              <a:rPr lang="en-US" dirty="0" smtClean="0"/>
              <a:t>Fall Protection Systems</a:t>
            </a:r>
          </a:p>
          <a:p>
            <a:pPr lvl="1"/>
            <a:r>
              <a:rPr lang="en-US" dirty="0" smtClean="0"/>
              <a:t>Variances</a:t>
            </a:r>
          </a:p>
        </p:txBody>
      </p:sp>
      <p:pic>
        <p:nvPicPr>
          <p:cNvPr id="3074" name="Picture 2" descr="E:\Old Mac Backup 3_15\Old Macbook Pictures\Walla Walla Photos 13\2013_10_21\IMG_2215 - Copy 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4618" y="1647456"/>
            <a:ext cx="2071391" cy="1481485"/>
          </a:xfrm>
          <a:prstGeom prst="rect">
            <a:avLst/>
          </a:prstGeom>
          <a:noFill/>
          <a:ln>
            <a:solidFill>
              <a:schemeClr val="tx1"/>
            </a:solidFill>
          </a:ln>
          <a:effectLst>
            <a:outerShdw blurRad="50800" dist="63500" dir="2400000" sx="102000" sy="102000" algn="ctr" rotWithShape="0">
              <a:schemeClr val="bg1">
                <a:lumMod val="50000"/>
              </a:schemeClr>
            </a:outerShdw>
          </a:effectLst>
          <a:extLst>
            <a:ext uri="{909E8E84-426E-40DD-AFC4-6F175D3DCCD1}">
              <a14:hiddenFill xmlns:a14="http://schemas.microsoft.com/office/drawing/2010/main">
                <a:solidFill>
                  <a:srgbClr val="FFFFFF"/>
                </a:solidFill>
              </a14:hiddenFill>
            </a:ext>
          </a:extLst>
        </p:spPr>
      </p:pic>
      <p:pic>
        <p:nvPicPr>
          <p:cNvPr id="3075" name="Picture 3" descr="C:\Users\dougjo\LocalCloud\Private\dougjo\Desktop\Skylight guar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4618" y="3349284"/>
            <a:ext cx="2071391" cy="1378417"/>
          </a:xfrm>
          <a:prstGeom prst="rect">
            <a:avLst/>
          </a:prstGeom>
          <a:noFill/>
          <a:ln>
            <a:solidFill>
              <a:schemeClr val="tx1"/>
            </a:solidFill>
          </a:ln>
          <a:effectLst>
            <a:outerShdw blurRad="50800" dist="63500" dir="2400000" sx="102000" sy="102000" algn="ctr" rotWithShape="0">
              <a:schemeClr val="bg1">
                <a:lumMod val="50000"/>
              </a:schemeClr>
            </a:outerShdw>
          </a:effectLst>
          <a:extLst>
            <a:ext uri="{909E8E84-426E-40DD-AFC4-6F175D3DCCD1}">
              <a14:hiddenFill xmlns:a14="http://schemas.microsoft.com/office/drawing/2010/main">
                <a:solidFill>
                  <a:srgbClr val="FFFFFF"/>
                </a:solidFill>
              </a14:hiddenFill>
            </a:ext>
          </a:extLst>
        </p:spPr>
      </p:pic>
      <p:pic>
        <p:nvPicPr>
          <p:cNvPr id="3077" name="Picture 5" descr="C:\Users\dougjo\LocalCloud\Private\dougjo\Desktop\Roof Opening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9513" y="2079973"/>
            <a:ext cx="2126699" cy="1415222"/>
          </a:xfrm>
          <a:prstGeom prst="rect">
            <a:avLst/>
          </a:prstGeom>
          <a:noFill/>
          <a:ln>
            <a:solidFill>
              <a:schemeClr val="tx1"/>
            </a:solidFill>
          </a:ln>
          <a:effectLst>
            <a:outerShdw blurRad="50800" dist="63500" dir="2400000" sx="102000" sy="102000" algn="ctr" rotWithShape="0">
              <a:schemeClr val="bg1">
                <a:lumMod val="50000"/>
              </a:scheme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58292" y="3730267"/>
            <a:ext cx="2442252" cy="1831689"/>
          </a:xfrm>
          <a:prstGeom prst="rect">
            <a:avLst/>
          </a:prstGeom>
          <a:ln>
            <a:solidFill>
              <a:schemeClr val="accent1"/>
            </a:solidFill>
          </a:ln>
          <a:effectLst>
            <a:outerShdw blurRad="50800" dist="63500" dir="2400000" sx="102000" sy="102000" algn="ctr" rotWithShape="0">
              <a:schemeClr val="bg1">
                <a:lumMod val="50000"/>
              </a:schemeClr>
            </a:outerShdw>
          </a:effectLst>
        </p:spPr>
      </p:pic>
    </p:spTree>
    <p:extLst>
      <p:ext uri="{BB962C8B-B14F-4D97-AF65-F5344CB8AC3E}">
        <p14:creationId xmlns:p14="http://schemas.microsoft.com/office/powerpoint/2010/main" val="11975041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Reducing Strains</a:t>
            </a:r>
            <a:endParaRPr lang="en-US" dirty="0"/>
          </a:p>
        </p:txBody>
      </p:sp>
      <p:sp>
        <p:nvSpPr>
          <p:cNvPr id="3" name="Content Placeholder 2"/>
          <p:cNvSpPr>
            <a:spLocks noGrp="1"/>
          </p:cNvSpPr>
          <p:nvPr>
            <p:ph idx="1"/>
          </p:nvPr>
        </p:nvSpPr>
        <p:spPr>
          <a:xfrm>
            <a:off x="457200" y="1678074"/>
            <a:ext cx="3451609" cy="3938955"/>
          </a:xfrm>
        </p:spPr>
        <p:txBody>
          <a:bodyPr>
            <a:normAutofit lnSpcReduction="10000"/>
          </a:bodyPr>
          <a:lstStyle/>
          <a:p>
            <a:r>
              <a:rPr lang="en-US" dirty="0" smtClean="0"/>
              <a:t>Material handling</a:t>
            </a:r>
          </a:p>
          <a:p>
            <a:r>
              <a:rPr lang="en-US" dirty="0" smtClean="0"/>
              <a:t>Proper lifting</a:t>
            </a:r>
          </a:p>
          <a:p>
            <a:r>
              <a:rPr lang="en-US" dirty="0" smtClean="0"/>
              <a:t>Movement</a:t>
            </a:r>
          </a:p>
          <a:p>
            <a:r>
              <a:rPr lang="en-US" dirty="0" smtClean="0"/>
              <a:t>Push Don’t Pull</a:t>
            </a:r>
          </a:p>
          <a:p>
            <a:r>
              <a:rPr lang="en-US" dirty="0" smtClean="0"/>
              <a:t>Storage and housekeeping</a:t>
            </a:r>
            <a:endParaRPr lang="en-US" dirty="0"/>
          </a:p>
          <a:p>
            <a:r>
              <a:rPr lang="en-US" dirty="0" smtClean="0"/>
              <a:t>Assistance</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642" y="1678074"/>
            <a:ext cx="1953762" cy="2696911"/>
          </a:xfrm>
          <a:prstGeom prst="rect">
            <a:avLst/>
          </a:prstGeom>
          <a:ln>
            <a:solidFill>
              <a:schemeClr val="tx1"/>
            </a:solidFill>
          </a:ln>
          <a:effectLst>
            <a:outerShdw blurRad="50800" dist="63500" dir="2400000" sx="102000" sy="102000" algn="ctr" rotWithShape="0">
              <a:schemeClr val="bg1">
                <a:lumMod val="50000"/>
              </a:scheme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0161" y="2944164"/>
            <a:ext cx="2392215" cy="3091417"/>
          </a:xfrm>
          <a:prstGeom prst="rect">
            <a:avLst/>
          </a:prstGeom>
          <a:ln>
            <a:solidFill>
              <a:schemeClr val="tx1"/>
            </a:solidFill>
          </a:ln>
          <a:effectLst>
            <a:outerShdw blurRad="50800" dist="63500" dir="2400000" sx="102000" sy="102000" algn="ctr" rotWithShape="0">
              <a:schemeClr val="bg1">
                <a:lumMod val="50000"/>
              </a:schemeClr>
            </a:outerShdw>
          </a:effectLst>
        </p:spPr>
      </p:pic>
    </p:spTree>
    <p:extLst>
      <p:ext uri="{BB962C8B-B14F-4D97-AF65-F5344CB8AC3E}">
        <p14:creationId xmlns:p14="http://schemas.microsoft.com/office/powerpoint/2010/main" val="29094953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Workstation Ergonomics</a:t>
            </a:r>
            <a:endParaRPr lang="en-US" dirty="0"/>
          </a:p>
        </p:txBody>
      </p:sp>
      <p:sp>
        <p:nvSpPr>
          <p:cNvPr id="3" name="Content Placeholder 2"/>
          <p:cNvSpPr>
            <a:spLocks noGrp="1"/>
          </p:cNvSpPr>
          <p:nvPr>
            <p:ph idx="1"/>
          </p:nvPr>
        </p:nvSpPr>
        <p:spPr>
          <a:xfrm>
            <a:off x="457200" y="1600200"/>
            <a:ext cx="3232366" cy="2258367"/>
          </a:xfrm>
        </p:spPr>
        <p:txBody>
          <a:bodyPr/>
          <a:lstStyle/>
          <a:p>
            <a:r>
              <a:rPr lang="en-US" dirty="0" smtClean="0"/>
              <a:t>Body positions</a:t>
            </a:r>
          </a:p>
          <a:p>
            <a:r>
              <a:rPr lang="en-US" dirty="0" smtClean="0"/>
              <a:t>Flexible station setup (multiple users)</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6479" y="1674987"/>
            <a:ext cx="2829993" cy="3660687"/>
          </a:xfrm>
          <a:prstGeom prst="rect">
            <a:avLst/>
          </a:prstGeom>
          <a:ln>
            <a:solidFill>
              <a:schemeClr val="tx1"/>
            </a:solidFill>
          </a:ln>
          <a:effectLst>
            <a:outerShdw blurRad="50800" dist="63500" dir="2400000" sx="102000" sy="102000" algn="ctr" rotWithShape="0">
              <a:schemeClr val="bg1">
                <a:lumMod val="50000"/>
              </a:schemeClr>
            </a:outerShdw>
          </a:effectLst>
        </p:spPr>
      </p:pic>
    </p:spTree>
    <p:extLst>
      <p:ext uri="{BB962C8B-B14F-4D97-AF65-F5344CB8AC3E}">
        <p14:creationId xmlns:p14="http://schemas.microsoft.com/office/powerpoint/2010/main" val="20328879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700" dirty="0" smtClean="0"/>
              <a:t>Don’t Be Shocked!</a:t>
            </a:r>
            <a:r>
              <a:rPr lang="en-US" dirty="0" smtClean="0"/>
              <a:t/>
            </a:r>
            <a:br>
              <a:rPr lang="en-US" dirty="0" smtClean="0"/>
            </a:br>
            <a:r>
              <a:rPr lang="en-US" dirty="0" smtClean="0"/>
              <a:t>Electrical Safety</a:t>
            </a:r>
            <a:endParaRPr lang="en-US" dirty="0"/>
          </a:p>
        </p:txBody>
      </p:sp>
      <p:sp>
        <p:nvSpPr>
          <p:cNvPr id="3" name="Content Placeholder 2"/>
          <p:cNvSpPr>
            <a:spLocks noGrp="1"/>
          </p:cNvSpPr>
          <p:nvPr>
            <p:ph idx="1"/>
          </p:nvPr>
        </p:nvSpPr>
        <p:spPr>
          <a:xfrm>
            <a:off x="457199" y="1600200"/>
            <a:ext cx="5089491" cy="4525963"/>
          </a:xfrm>
        </p:spPr>
        <p:txBody>
          <a:bodyPr>
            <a:normAutofit fontScale="92500"/>
          </a:bodyPr>
          <a:lstStyle/>
          <a:p>
            <a:r>
              <a:rPr lang="en-US" dirty="0" smtClean="0"/>
              <a:t>Per NEC and other standards</a:t>
            </a:r>
          </a:p>
          <a:p>
            <a:r>
              <a:rPr lang="en-US" dirty="0" smtClean="0"/>
              <a:t>Extension cords/temporary only</a:t>
            </a:r>
          </a:p>
          <a:p>
            <a:r>
              <a:rPr lang="en-US" dirty="0" smtClean="0"/>
              <a:t>Properly grounded</a:t>
            </a:r>
          </a:p>
          <a:p>
            <a:r>
              <a:rPr lang="en-US" dirty="0" smtClean="0"/>
              <a:t>Electrical in good condition</a:t>
            </a:r>
          </a:p>
          <a:p>
            <a:r>
              <a:rPr lang="en-US" dirty="0" smtClean="0"/>
              <a:t>Hand tools in good condition </a:t>
            </a:r>
          </a:p>
          <a:p>
            <a:r>
              <a:rPr lang="en-US" dirty="0" smtClean="0"/>
              <a:t>Ground </a:t>
            </a:r>
            <a:r>
              <a:rPr lang="en-US" dirty="0"/>
              <a:t>Fault Circuit Interrupter </a:t>
            </a:r>
            <a:r>
              <a:rPr lang="en-US" dirty="0" smtClean="0"/>
              <a:t>protection (GFCI)</a:t>
            </a:r>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6584" y="2341264"/>
            <a:ext cx="1299863" cy="1353527"/>
          </a:xfrm>
          <a:prstGeom prst="rect">
            <a:avLst/>
          </a:prstGeom>
          <a:ln>
            <a:noFill/>
          </a:ln>
          <a:effectLst>
            <a:outerShdw blurRad="50800" dist="63500" dir="2400000" sx="102000" sy="102000" algn="ctr" rotWithShape="0">
              <a:schemeClr val="bg1">
                <a:lumMod val="50000"/>
              </a:schemeClr>
            </a:outerShdw>
          </a:effec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6748" y="3824740"/>
            <a:ext cx="2272457" cy="1936330"/>
          </a:xfrm>
          <a:prstGeom prst="rect">
            <a:avLst/>
          </a:prstGeom>
          <a:noFill/>
          <a:ln w="9525">
            <a:noFill/>
            <a:miter lim="800000"/>
            <a:headEnd/>
            <a:tailEnd/>
          </a:ln>
          <a:effectLst>
            <a:outerShdw blurRad="50800" dist="63500" dir="2400000" sx="102000" sy="102000" algn="ctr" rotWithShape="0">
              <a:schemeClr val="bg1">
                <a:lumMod val="50000"/>
              </a:schemeClr>
            </a:outerShdw>
          </a:effectLst>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1339" y="4116995"/>
            <a:ext cx="1122363"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94118" y="1754410"/>
            <a:ext cx="1699986" cy="2135298"/>
          </a:xfrm>
          <a:prstGeom prst="rect">
            <a:avLst/>
          </a:prstGeom>
          <a:noFill/>
          <a:ln w="9525">
            <a:noFill/>
            <a:miter lim="800000"/>
            <a:headEnd/>
            <a:tailEnd/>
          </a:ln>
          <a:effectLst>
            <a:outerShdw blurRad="50800" dist="63500" dir="2400000" sx="102000" sy="102000" algn="ctr" rotWithShape="0">
              <a:schemeClr val="bg1">
                <a:lumMod val="50000"/>
              </a:scheme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445436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700" dirty="0" smtClean="0"/>
              <a:t>Don’t Be Shocked!</a:t>
            </a:r>
            <a:r>
              <a:rPr lang="en-US" dirty="0" smtClean="0"/>
              <a:t/>
            </a:r>
            <a:br>
              <a:rPr lang="en-US" dirty="0" smtClean="0"/>
            </a:br>
            <a:r>
              <a:rPr lang="en-US" dirty="0" smtClean="0"/>
              <a:t>Electrical Safety</a:t>
            </a:r>
            <a:endParaRPr lang="en-US" dirty="0"/>
          </a:p>
        </p:txBody>
      </p:sp>
      <p:sp>
        <p:nvSpPr>
          <p:cNvPr id="3" name="Content Placeholder 2"/>
          <p:cNvSpPr>
            <a:spLocks noGrp="1"/>
          </p:cNvSpPr>
          <p:nvPr>
            <p:ph idx="1"/>
          </p:nvPr>
        </p:nvSpPr>
        <p:spPr>
          <a:xfrm>
            <a:off x="457199" y="1600200"/>
            <a:ext cx="4466493" cy="660679"/>
          </a:xfrm>
        </p:spPr>
        <p:txBody>
          <a:bodyPr>
            <a:normAutofit/>
          </a:bodyPr>
          <a:lstStyle/>
          <a:p>
            <a:r>
              <a:rPr lang="en-US" dirty="0" smtClean="0"/>
              <a:t>More Observations</a:t>
            </a:r>
            <a:endParaRPr lang="en-US" dirty="0"/>
          </a:p>
        </p:txBody>
      </p:sp>
      <p:pic>
        <p:nvPicPr>
          <p:cNvPr id="2051" name="Picture 3" descr="E:\Old Mac Backup 3_15\Old Macbook Pictures\Beltsville Church and School\DSCF1736 - Copy 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9153" y="1600200"/>
            <a:ext cx="2502039" cy="1875624"/>
          </a:xfrm>
          <a:prstGeom prst="rect">
            <a:avLst/>
          </a:prstGeom>
          <a:noFill/>
          <a:ln>
            <a:solidFill>
              <a:schemeClr val="tx1"/>
            </a:solidFill>
          </a:ln>
          <a:effectLst>
            <a:outerShdw blurRad="50800" dist="63500" dir="2400000" sx="102000" sy="102000" algn="ctr" rotWithShape="0">
              <a:schemeClr val="bg1">
                <a:lumMod val="50000"/>
              </a:schemeClr>
            </a:outerShdw>
          </a:effectLst>
          <a:extLst>
            <a:ext uri="{909E8E84-426E-40DD-AFC4-6F175D3DCCD1}">
              <a14:hiddenFill xmlns:a14="http://schemas.microsoft.com/office/drawing/2010/main">
                <a:solidFill>
                  <a:srgbClr val="FFFFFF"/>
                </a:solidFill>
              </a14:hiddenFill>
            </a:ext>
          </a:extLst>
        </p:spPr>
      </p:pic>
      <p:pic>
        <p:nvPicPr>
          <p:cNvPr id="2052" name="Picture 4" descr="E:\Old Mac Backup 3_15\Old Macbook Pictures\Andrews University Photos\2013_08_20\2013_08_20 sm\IMG_19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763067" y="3963314"/>
            <a:ext cx="2368688" cy="1776516"/>
          </a:xfrm>
          <a:prstGeom prst="rect">
            <a:avLst/>
          </a:prstGeom>
          <a:noFill/>
          <a:ln>
            <a:solidFill>
              <a:schemeClr val="tx1"/>
            </a:solidFill>
          </a:ln>
          <a:effectLst>
            <a:outerShdw blurRad="50800" dist="63500" dir="2400000" sx="102000" sy="102000" algn="ctr" rotWithShape="0">
              <a:schemeClr val="bg1">
                <a:lumMod val="50000"/>
              </a:schemeClr>
            </a:outerShdw>
          </a:effectLst>
          <a:extLst>
            <a:ext uri="{909E8E84-426E-40DD-AFC4-6F175D3DCCD1}">
              <a14:hiddenFill xmlns:a14="http://schemas.microsoft.com/office/drawing/2010/main">
                <a:solidFill>
                  <a:srgbClr val="FFFFFF"/>
                </a:solidFill>
              </a14:hiddenFill>
            </a:ext>
          </a:extLst>
        </p:spPr>
      </p:pic>
      <p:pic>
        <p:nvPicPr>
          <p:cNvPr id="2053" name="Picture 5" descr="E:\Old Mac Backup 3_15\Old Macbook Pictures\Monterrey Bay Academy Pictures\DSCN0343s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4902" y="4263559"/>
            <a:ext cx="2363142" cy="1772357"/>
          </a:xfrm>
          <a:prstGeom prst="rect">
            <a:avLst/>
          </a:prstGeom>
          <a:noFill/>
          <a:ln>
            <a:solidFill>
              <a:schemeClr val="tx1"/>
            </a:solidFill>
          </a:ln>
          <a:effectLst>
            <a:outerShdw blurRad="50800" dist="63500" dir="2400000" sx="102000" sy="102000" algn="ctr" rotWithShape="0">
              <a:schemeClr val="bg1">
                <a:lumMod val="50000"/>
              </a:schemeClr>
            </a:outerShdw>
          </a:effectLst>
          <a:extLst>
            <a:ext uri="{909E8E84-426E-40DD-AFC4-6F175D3DCCD1}">
              <a14:hiddenFill xmlns:a14="http://schemas.microsoft.com/office/drawing/2010/main">
                <a:solidFill>
                  <a:srgbClr val="FFFFFF"/>
                </a:solidFill>
              </a14:hiddenFill>
            </a:ext>
          </a:extLst>
        </p:spPr>
      </p:pic>
      <p:pic>
        <p:nvPicPr>
          <p:cNvPr id="2054" name="Picture 6" descr="E:\Old Mac Backup 3_15\Old Macbook Pictures\Meske Poke thru G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6198" y="2394925"/>
            <a:ext cx="2461844" cy="1642050"/>
          </a:xfrm>
          <a:prstGeom prst="rect">
            <a:avLst/>
          </a:prstGeom>
          <a:noFill/>
          <a:ln>
            <a:solidFill>
              <a:schemeClr val="tx1"/>
            </a:solidFill>
          </a:ln>
          <a:effectLst>
            <a:outerShdw blurRad="50800" dist="63500" dir="2400000" sx="102000" sy="102000" algn="ctr" rotWithShape="0">
              <a:schemeClr val="bg1">
                <a:lumMod val="50000"/>
              </a:schemeClr>
            </a:outerShdw>
          </a:effectLst>
          <a:extLst>
            <a:ext uri="{909E8E84-426E-40DD-AFC4-6F175D3DCCD1}">
              <a14:hiddenFill xmlns:a14="http://schemas.microsoft.com/office/drawing/2010/main">
                <a:solidFill>
                  <a:srgbClr val="FFFFFF"/>
                </a:solidFill>
              </a14:hiddenFill>
            </a:ext>
          </a:extLst>
        </p:spPr>
      </p:pic>
      <p:pic>
        <p:nvPicPr>
          <p:cNvPr id="2055" name="Picture 7" descr="E:\Dougan\Water heater - Copy sm.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0158" y="2738904"/>
            <a:ext cx="2091038" cy="2788051"/>
          </a:xfrm>
          <a:prstGeom prst="rect">
            <a:avLst/>
          </a:prstGeom>
          <a:noFill/>
          <a:ln>
            <a:solidFill>
              <a:schemeClr val="tx1"/>
            </a:solidFill>
          </a:ln>
          <a:effectLst>
            <a:outerShdw blurRad="50800" dist="63500" dir="2400000" sx="102000" sy="102000" algn="ctr" rotWithShape="0">
              <a:schemeClr val="bg1">
                <a:lumMod val="5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8959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Lockout/Blockout/Tagout</a:t>
            </a:r>
            <a:endParaRPr lang="en-US" dirty="0"/>
          </a:p>
        </p:txBody>
      </p:sp>
      <p:sp>
        <p:nvSpPr>
          <p:cNvPr id="3" name="Content Placeholder 2"/>
          <p:cNvSpPr>
            <a:spLocks noGrp="1"/>
          </p:cNvSpPr>
          <p:nvPr>
            <p:ph idx="1"/>
          </p:nvPr>
        </p:nvSpPr>
        <p:spPr>
          <a:xfrm>
            <a:off x="457199" y="1600201"/>
            <a:ext cx="3570271" cy="4060860"/>
          </a:xfrm>
        </p:spPr>
        <p:txBody>
          <a:bodyPr>
            <a:normAutofit/>
          </a:bodyPr>
          <a:lstStyle/>
          <a:p>
            <a:r>
              <a:rPr lang="en-US" dirty="0" smtClean="0"/>
              <a:t>Hazardous energy</a:t>
            </a:r>
          </a:p>
          <a:p>
            <a:pPr lvl="1"/>
            <a:r>
              <a:rPr lang="en-US" dirty="0" smtClean="0"/>
              <a:t>Electrical</a:t>
            </a:r>
          </a:p>
          <a:p>
            <a:pPr lvl="1"/>
            <a:r>
              <a:rPr lang="en-US" dirty="0" smtClean="0"/>
              <a:t>Steam</a:t>
            </a:r>
          </a:p>
          <a:p>
            <a:pPr lvl="1"/>
            <a:r>
              <a:rPr lang="en-US" dirty="0"/>
              <a:t>H</a:t>
            </a:r>
            <a:r>
              <a:rPr lang="en-US" dirty="0" smtClean="0"/>
              <a:t>ydraulic</a:t>
            </a:r>
          </a:p>
          <a:p>
            <a:pPr lvl="1"/>
            <a:r>
              <a:rPr lang="en-US" dirty="0" smtClean="0"/>
              <a:t>Gas</a:t>
            </a:r>
          </a:p>
          <a:p>
            <a:pPr lvl="1"/>
            <a:r>
              <a:rPr lang="en-US" dirty="0" smtClean="0"/>
              <a:t>Gravity</a:t>
            </a:r>
          </a:p>
          <a:p>
            <a:pPr lvl="1"/>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7531" y="1867329"/>
            <a:ext cx="4449269" cy="1615609"/>
          </a:xfrm>
          <a:prstGeom prst="rect">
            <a:avLst/>
          </a:prstGeom>
          <a:ln>
            <a:solidFill>
              <a:schemeClr val="tx1"/>
            </a:solidFill>
          </a:ln>
          <a:effectLst>
            <a:outerShdw blurRad="50800" dist="63500" dir="2400000" sx="102000" sy="102000" algn="ctr" rotWithShape="0">
              <a:schemeClr val="bg1">
                <a:lumMod val="50000"/>
              </a:schemeClr>
            </a:outerShdw>
          </a:effectLst>
        </p:spPr>
      </p:pic>
    </p:spTree>
    <p:extLst>
      <p:ext uri="{BB962C8B-B14F-4D97-AF65-F5344CB8AC3E}">
        <p14:creationId xmlns:p14="http://schemas.microsoft.com/office/powerpoint/2010/main" val="31547669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Lockout/Blockout/Tagout</a:t>
            </a:r>
            <a:endParaRPr lang="en-US" dirty="0"/>
          </a:p>
        </p:txBody>
      </p:sp>
      <p:sp>
        <p:nvSpPr>
          <p:cNvPr id="3" name="Content Placeholder 2"/>
          <p:cNvSpPr>
            <a:spLocks noGrp="1"/>
          </p:cNvSpPr>
          <p:nvPr>
            <p:ph idx="1"/>
          </p:nvPr>
        </p:nvSpPr>
        <p:spPr>
          <a:xfrm>
            <a:off x="457200" y="1600200"/>
            <a:ext cx="3552092" cy="4525963"/>
          </a:xfrm>
        </p:spPr>
        <p:txBody>
          <a:bodyPr/>
          <a:lstStyle/>
          <a:p>
            <a:r>
              <a:rPr lang="en-US" dirty="0" smtClean="0"/>
              <a:t>Disconnect</a:t>
            </a:r>
          </a:p>
          <a:p>
            <a:r>
              <a:rPr lang="en-US" dirty="0" smtClean="0"/>
              <a:t>Release energy (hydraulics, steam, etc.)</a:t>
            </a:r>
          </a:p>
          <a:p>
            <a:r>
              <a:rPr lang="en-US" dirty="0" smtClean="0"/>
              <a:t>Lockout/Blockout</a:t>
            </a:r>
          </a:p>
          <a:p>
            <a:pPr lvl="1"/>
            <a:r>
              <a:rPr lang="en-US" dirty="0" smtClean="0"/>
              <a:t>Various devices</a:t>
            </a:r>
          </a:p>
          <a:p>
            <a:pPr lvl="1"/>
            <a:r>
              <a:rPr lang="en-US" dirty="0" smtClean="0"/>
              <a:t>Separate locks </a:t>
            </a:r>
          </a:p>
          <a:p>
            <a:r>
              <a:rPr lang="en-US" dirty="0" smtClean="0"/>
              <a:t>Tag</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4171" y="1756024"/>
            <a:ext cx="2420849" cy="1613899"/>
          </a:xfrm>
          <a:prstGeom prst="rect">
            <a:avLst/>
          </a:prstGeom>
          <a:ln>
            <a:solidFill>
              <a:schemeClr val="tx1"/>
            </a:solidFill>
          </a:ln>
          <a:effectLst>
            <a:outerShdw blurRad="50800" dist="63500" dir="2400000" sx="102000" sy="102000" algn="ctr" rotWithShape="0">
              <a:schemeClr val="bg1">
                <a:lumMod val="50000"/>
              </a:scheme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0542" y="1756024"/>
            <a:ext cx="1931541" cy="1931541"/>
          </a:xfrm>
          <a:prstGeom prst="rect">
            <a:avLst/>
          </a:prstGeom>
          <a:ln>
            <a:solidFill>
              <a:schemeClr val="tx1"/>
            </a:solidFill>
          </a:ln>
          <a:effectLst>
            <a:outerShdw blurRad="50800" dist="63500" dir="2400000" sx="102000" sy="102000" algn="ctr" rotWithShape="0">
              <a:schemeClr val="bg1">
                <a:lumMod val="50000"/>
              </a:scheme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0542" y="3868434"/>
            <a:ext cx="1498655" cy="1678493"/>
          </a:xfrm>
          <a:prstGeom prst="rect">
            <a:avLst/>
          </a:prstGeom>
          <a:ln>
            <a:solidFill>
              <a:schemeClr val="tx1"/>
            </a:solidFill>
          </a:ln>
          <a:effectLst>
            <a:outerShdw blurRad="50800" dist="63500" dir="2400000" sx="102000" sy="102000" algn="ctr" rotWithShape="0">
              <a:schemeClr val="bg1">
                <a:lumMod val="50000"/>
              </a:schemeClr>
            </a:outerShdw>
          </a:effec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7580" y="3507531"/>
            <a:ext cx="2377440" cy="2400300"/>
          </a:xfrm>
          <a:prstGeom prst="rect">
            <a:avLst/>
          </a:prstGeom>
          <a:ln>
            <a:solidFill>
              <a:schemeClr val="tx1"/>
            </a:solidFill>
          </a:ln>
          <a:effectLst>
            <a:outerShdw blurRad="50800" dist="63500" dir="2400000" sx="102000" sy="102000" algn="ctr" rotWithShape="0">
              <a:schemeClr val="bg1">
                <a:lumMod val="50000"/>
              </a:schemeClr>
            </a:outerShdw>
          </a:effectLst>
        </p:spPr>
      </p:pic>
    </p:spTree>
    <p:extLst>
      <p:ext uri="{BB962C8B-B14F-4D97-AF65-F5344CB8AC3E}">
        <p14:creationId xmlns:p14="http://schemas.microsoft.com/office/powerpoint/2010/main" val="23695522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Safety</a:t>
            </a:r>
            <a:endParaRPr lang="en-US" dirty="0"/>
          </a:p>
        </p:txBody>
      </p:sp>
      <p:sp>
        <p:nvSpPr>
          <p:cNvPr id="3" name="Content Placeholder 2"/>
          <p:cNvSpPr>
            <a:spLocks noGrp="1"/>
          </p:cNvSpPr>
          <p:nvPr>
            <p:ph idx="1"/>
          </p:nvPr>
        </p:nvSpPr>
        <p:spPr>
          <a:xfrm>
            <a:off x="457200" y="1600199"/>
            <a:ext cx="4018548" cy="4112231"/>
          </a:xfrm>
        </p:spPr>
        <p:txBody>
          <a:bodyPr>
            <a:normAutofit fontScale="85000" lnSpcReduction="10000"/>
          </a:bodyPr>
          <a:lstStyle/>
          <a:p>
            <a:r>
              <a:rPr lang="en-US" dirty="0" smtClean="0"/>
              <a:t>Pinch and nip points</a:t>
            </a:r>
          </a:p>
          <a:p>
            <a:r>
              <a:rPr lang="en-US" dirty="0" smtClean="0"/>
              <a:t>Point of operation</a:t>
            </a:r>
          </a:p>
          <a:p>
            <a:r>
              <a:rPr lang="en-US" dirty="0" smtClean="0"/>
              <a:t>Machine characteristics</a:t>
            </a:r>
          </a:p>
          <a:p>
            <a:r>
              <a:rPr lang="en-US" dirty="0" smtClean="0"/>
              <a:t>Retrofit guards</a:t>
            </a:r>
          </a:p>
          <a:p>
            <a:r>
              <a:rPr lang="en-US" dirty="0" smtClean="0"/>
              <a:t>Disconnect and lockout</a:t>
            </a:r>
          </a:p>
          <a:p>
            <a:r>
              <a:rPr lang="en-US" dirty="0" smtClean="0"/>
              <a:t>Walkways and working space</a:t>
            </a:r>
          </a:p>
          <a:p>
            <a:r>
              <a:rPr lang="en-US" dirty="0" smtClean="0"/>
              <a:t>Electrical Cords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800" y="1836168"/>
            <a:ext cx="2502877" cy="2002301"/>
          </a:xfrm>
          <a:prstGeom prst="rect">
            <a:avLst/>
          </a:prstGeom>
          <a:ln>
            <a:solidFill>
              <a:srgbClr val="000000"/>
            </a:solidFill>
          </a:ln>
          <a:effectLst>
            <a:outerShdw blurRad="50800" dist="63500" dir="2400000" sx="102000" sy="102000" algn="ctr" rotWithShape="0">
              <a:schemeClr val="bg1">
                <a:lumMod val="50000"/>
              </a:scheme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7377" y="1836169"/>
            <a:ext cx="1501726" cy="2002301"/>
          </a:xfrm>
          <a:prstGeom prst="rect">
            <a:avLst/>
          </a:prstGeom>
          <a:ln>
            <a:solidFill>
              <a:srgbClr val="000000"/>
            </a:solidFill>
          </a:ln>
          <a:effectLst>
            <a:outerShdw blurRad="50800" dist="63500" dir="2400000" sx="102000" sy="102000" algn="ctr" rotWithShape="0">
              <a:schemeClr val="bg1">
                <a:lumMod val="50000"/>
              </a:scheme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7621" y="4026412"/>
            <a:ext cx="1501726" cy="1594140"/>
          </a:xfrm>
          <a:prstGeom prst="rect">
            <a:avLst/>
          </a:prstGeom>
          <a:effectLst>
            <a:outerShdw blurRad="50800" dist="63500" dir="2400000" sx="102000" sy="102000" algn="ctr" rotWithShape="0">
              <a:schemeClr val="bg1">
                <a:lumMod val="50000"/>
              </a:schemeClr>
            </a:outerShdw>
          </a:effectLst>
        </p:spPr>
      </p:pic>
      <p:pic>
        <p:nvPicPr>
          <p:cNvPr id="1026" name="Picture 2" descr="Uniguard Blade Guard"/>
          <p:cNvPicPr>
            <a:picLocks noChangeAspect="1" noChangeArrowheads="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4640260" y="4026412"/>
            <a:ext cx="2596342" cy="1922462"/>
          </a:xfrm>
          <a:prstGeom prst="rect">
            <a:avLst/>
          </a:prstGeom>
          <a:noFill/>
          <a:ln w="9525">
            <a:solidFill>
              <a:srgbClr val="000000"/>
            </a:solidFill>
            <a:miter lim="800000"/>
            <a:headEnd/>
            <a:tailEnd/>
          </a:ln>
          <a:effectLst>
            <a:outerShdw blurRad="50800" dist="63500" dir="2400000" sx="102000" sy="102000" algn="ctr" rotWithShape="0">
              <a:schemeClr val="bg1">
                <a:lumMod val="5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2056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Safety</a:t>
            </a:r>
            <a:endParaRPr lang="en-US" dirty="0"/>
          </a:p>
        </p:txBody>
      </p:sp>
      <p:sp>
        <p:nvSpPr>
          <p:cNvPr id="3" name="Content Placeholder 2"/>
          <p:cNvSpPr>
            <a:spLocks noGrp="1"/>
          </p:cNvSpPr>
          <p:nvPr>
            <p:ph idx="1"/>
          </p:nvPr>
        </p:nvSpPr>
        <p:spPr>
          <a:xfrm>
            <a:off x="457199" y="1432031"/>
            <a:ext cx="4888523" cy="670726"/>
          </a:xfrm>
        </p:spPr>
        <p:txBody>
          <a:bodyPr>
            <a:normAutofit fontScale="92500"/>
          </a:bodyPr>
          <a:lstStyle/>
          <a:p>
            <a:r>
              <a:rPr lang="en-US" dirty="0" smtClean="0"/>
              <a:t>Sample Campus Equipment</a:t>
            </a:r>
            <a:endParaRPr lang="en-US" dirty="0"/>
          </a:p>
        </p:txBody>
      </p:sp>
      <p:pic>
        <p:nvPicPr>
          <p:cNvPr id="1027" name="Picture 3" descr="C:\Users\dougjo\LocalCloud\Private\dougjo\Pictures\Miscelaneous Photos\P1010242 copy 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978" y="1801168"/>
            <a:ext cx="2456822" cy="1843773"/>
          </a:xfrm>
          <a:prstGeom prst="rect">
            <a:avLst/>
          </a:prstGeom>
          <a:noFill/>
          <a:ln>
            <a:solidFill>
              <a:schemeClr val="tx1"/>
            </a:solidFill>
          </a:ln>
          <a:effectLst>
            <a:outerShdw blurRad="50800" dist="63500" dir="2400000" sx="102000" sy="102000" algn="ctr" rotWithShape="0">
              <a:schemeClr val="bg1">
                <a:lumMod val="50000"/>
              </a:schemeClr>
            </a:outerShdw>
          </a:effectLst>
          <a:extLst>
            <a:ext uri="{909E8E84-426E-40DD-AFC4-6F175D3DCCD1}">
              <a14:hiddenFill xmlns:a14="http://schemas.microsoft.com/office/drawing/2010/main">
                <a:solidFill>
                  <a:srgbClr val="FFFFFF"/>
                </a:solidFill>
              </a14:hiddenFill>
            </a:ext>
          </a:extLst>
        </p:spPr>
      </p:pic>
      <p:pic>
        <p:nvPicPr>
          <p:cNvPr id="1028" name="Picture 4" descr="C:\Users\dougjo\LocalCloud\Private\dougjo\Pictures\Peru Chile Univ Photos\Peru University\P1010667 - Copy s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5951619" y="4080501"/>
            <a:ext cx="2226870" cy="1670152"/>
          </a:xfrm>
          <a:prstGeom prst="rect">
            <a:avLst/>
          </a:prstGeom>
          <a:noFill/>
          <a:ln>
            <a:solidFill>
              <a:schemeClr val="tx1"/>
            </a:solidFill>
          </a:ln>
          <a:effectLst>
            <a:outerShdw blurRad="50800" dist="63500" dir="2400000" sx="102000" sy="102000" algn="ctr" rotWithShape="0">
              <a:schemeClr val="bg1">
                <a:lumMod val="50000"/>
              </a:schemeClr>
            </a:outerShdw>
          </a:effectLst>
          <a:extLst>
            <a:ext uri="{909E8E84-426E-40DD-AFC4-6F175D3DCCD1}">
              <a14:hiddenFill xmlns:a14="http://schemas.microsoft.com/office/drawing/2010/main">
                <a:solidFill>
                  <a:srgbClr val="FFFFFF"/>
                </a:solidFill>
              </a14:hiddenFill>
            </a:ext>
          </a:extLst>
        </p:spPr>
      </p:pic>
      <p:pic>
        <p:nvPicPr>
          <p:cNvPr id="1029" name="Picture 5" descr="E:\Old Mac Backup 3_15\Old Macbook Pictures\Takoma Academy\Takoma Academy Photos sm\IMG_007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3262" y="4124012"/>
            <a:ext cx="2540000" cy="1905000"/>
          </a:xfrm>
          <a:prstGeom prst="rect">
            <a:avLst/>
          </a:prstGeom>
          <a:noFill/>
          <a:ln>
            <a:solidFill>
              <a:schemeClr val="tx1"/>
            </a:solidFill>
          </a:ln>
          <a:effectLst>
            <a:outerShdw blurRad="50800" dist="63500" dir="2400000" sx="102000" sy="102000" algn="ctr" rotWithShape="0">
              <a:schemeClr val="bg1">
                <a:lumMod val="50000"/>
              </a:schemeClr>
            </a:outerShdw>
          </a:effectLst>
          <a:extLst>
            <a:ext uri="{909E8E84-426E-40DD-AFC4-6F175D3DCCD1}">
              <a14:hiddenFill xmlns:a14="http://schemas.microsoft.com/office/drawing/2010/main">
                <a:solidFill>
                  <a:srgbClr val="FFFFFF"/>
                </a:solidFill>
              </a14:hiddenFill>
            </a:ext>
          </a:extLst>
        </p:spPr>
      </p:pic>
      <p:pic>
        <p:nvPicPr>
          <p:cNvPr id="1030" name="Picture 6" descr="E:\Old Mac Backup 3_15\Old Macbook Pictures\Takoma Academy\Takoma Academy Photos sm\IMG_007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3262" y="2071793"/>
            <a:ext cx="2540000" cy="1905000"/>
          </a:xfrm>
          <a:prstGeom prst="rect">
            <a:avLst/>
          </a:prstGeom>
          <a:noFill/>
          <a:ln>
            <a:solidFill>
              <a:schemeClr val="tx1"/>
            </a:solidFill>
          </a:ln>
          <a:effectLst>
            <a:outerShdw blurRad="50800" dist="63500" dir="2400000" sx="102000" sy="102000" algn="ctr" rotWithShape="0">
              <a:schemeClr val="bg1">
                <a:lumMod val="50000"/>
              </a:schemeClr>
            </a:outerShdw>
          </a:effectLst>
          <a:extLst>
            <a:ext uri="{909E8E84-426E-40DD-AFC4-6F175D3DCCD1}">
              <a14:hiddenFill xmlns:a14="http://schemas.microsoft.com/office/drawing/2010/main">
                <a:solidFill>
                  <a:srgbClr val="FFFFFF"/>
                </a:solidFill>
              </a14:hiddenFill>
            </a:ext>
          </a:extLst>
        </p:spPr>
      </p:pic>
      <p:pic>
        <p:nvPicPr>
          <p:cNvPr id="1031" name="Picture 7" descr="E:\Old Mac Backup 3_15\Old Macbook Pictures\PUC_09\DSC01180sm.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9598" y="4161429"/>
            <a:ext cx="2490111" cy="1867583"/>
          </a:xfrm>
          <a:prstGeom prst="rect">
            <a:avLst/>
          </a:prstGeom>
          <a:noFill/>
          <a:ln>
            <a:solidFill>
              <a:schemeClr val="tx1"/>
            </a:solidFill>
          </a:ln>
          <a:effectLst>
            <a:outerShdw blurRad="50800" dist="63500" dir="2400000" sx="102000" sy="102000" algn="ctr" rotWithShape="0">
              <a:schemeClr val="bg1">
                <a:lumMod val="50000"/>
              </a:schemeClr>
            </a:outerShdw>
          </a:effectLst>
          <a:extLst>
            <a:ext uri="{909E8E84-426E-40DD-AFC4-6F175D3DCCD1}">
              <a14:hiddenFill xmlns:a14="http://schemas.microsoft.com/office/drawing/2010/main">
                <a:solidFill>
                  <a:srgbClr val="FFFFFF"/>
                </a:solidFill>
              </a14:hiddenFill>
            </a:ext>
          </a:extLst>
        </p:spPr>
      </p:pic>
      <p:pic>
        <p:nvPicPr>
          <p:cNvPr id="1032" name="Picture 8" descr="E:\Old Mac Backup 3_15\Old Macbook Pictures\Blue Mountain Academy Pics\BMA small\DSCN0581sm.jpg"/>
          <p:cNvPicPr>
            <a:picLocks noChangeAspect="1" noChangeArrowheads="1"/>
          </p:cNvPicPr>
          <p:nvPr/>
        </p:nvPicPr>
        <p:blipFill rotWithShape="1">
          <a:blip r:embed="rId8">
            <a:extLst>
              <a:ext uri="{28A0092B-C50C-407E-A947-70E740481C1C}">
                <a14:useLocalDpi xmlns:a14="http://schemas.microsoft.com/office/drawing/2010/main" val="0"/>
              </a:ext>
            </a:extLst>
          </a:blip>
          <a:srcRect t="16383" b="9796"/>
          <a:stretch/>
        </p:blipFill>
        <p:spPr bwMode="auto">
          <a:xfrm>
            <a:off x="1424069" y="2071793"/>
            <a:ext cx="1935446" cy="1905000"/>
          </a:xfrm>
          <a:prstGeom prst="rect">
            <a:avLst/>
          </a:prstGeom>
          <a:noFill/>
          <a:ln>
            <a:solidFill>
              <a:schemeClr val="tx1"/>
            </a:solidFill>
          </a:ln>
          <a:effectLst>
            <a:outerShdw blurRad="50800" dist="63500" dir="2400000" sx="102000" sy="102000" algn="ctr" rotWithShape="0">
              <a:schemeClr val="bg1">
                <a:lumMod val="5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7508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16610" y="2309977"/>
            <a:ext cx="5778230" cy="830997"/>
          </a:xfrm>
          <a:prstGeom prst="rect">
            <a:avLst/>
          </a:prstGeom>
          <a:noFill/>
        </p:spPr>
        <p:txBody>
          <a:bodyPr wrap="square" rtlCol="0">
            <a:spAutoFit/>
          </a:bodyPr>
          <a:lstStyle/>
          <a:p>
            <a:r>
              <a:rPr lang="en-US" sz="4800" b="1" dirty="0" smtClean="0"/>
              <a:t>A SAFE WORKPLACE</a:t>
            </a:r>
            <a:endParaRPr lang="en-US" sz="4800" b="1" dirty="0"/>
          </a:p>
        </p:txBody>
      </p:sp>
      <p:sp>
        <p:nvSpPr>
          <p:cNvPr id="3" name="TextBox 2"/>
          <p:cNvSpPr txBox="1"/>
          <p:nvPr/>
        </p:nvSpPr>
        <p:spPr>
          <a:xfrm>
            <a:off x="2897203" y="3215270"/>
            <a:ext cx="3330341" cy="830997"/>
          </a:xfrm>
          <a:prstGeom prst="rect">
            <a:avLst/>
          </a:prstGeom>
          <a:noFill/>
        </p:spPr>
        <p:txBody>
          <a:bodyPr wrap="square" rtlCol="0">
            <a:spAutoFit/>
          </a:bodyPr>
          <a:lstStyle/>
          <a:p>
            <a:r>
              <a:rPr lang="en-US" sz="2400" dirty="0" smtClean="0"/>
              <a:t>John Dougan,</a:t>
            </a:r>
            <a:r>
              <a:rPr lang="en-US" dirty="0" smtClean="0"/>
              <a:t> ARM, ALCM</a:t>
            </a:r>
          </a:p>
          <a:p>
            <a:r>
              <a:rPr lang="en-US" sz="2400" dirty="0" smtClean="0"/>
              <a:t>Sr. Risk Control Specialist</a:t>
            </a:r>
            <a:endParaRPr lang="en-US" sz="2400" dirty="0"/>
          </a:p>
        </p:txBody>
      </p:sp>
    </p:spTree>
    <p:extLst>
      <p:ext uri="{BB962C8B-B14F-4D97-AF65-F5344CB8AC3E}">
        <p14:creationId xmlns:p14="http://schemas.microsoft.com/office/powerpoint/2010/main" val="39798398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Transportation</a:t>
            </a:r>
            <a:endParaRPr lang="en-US" dirty="0"/>
          </a:p>
        </p:txBody>
      </p:sp>
      <p:sp>
        <p:nvSpPr>
          <p:cNvPr id="3" name="Content Placeholder 2"/>
          <p:cNvSpPr>
            <a:spLocks noGrp="1"/>
          </p:cNvSpPr>
          <p:nvPr>
            <p:ph idx="1"/>
          </p:nvPr>
        </p:nvSpPr>
        <p:spPr>
          <a:xfrm>
            <a:off x="457200" y="1600200"/>
            <a:ext cx="4449778" cy="4525963"/>
          </a:xfrm>
        </p:spPr>
        <p:txBody>
          <a:bodyPr/>
          <a:lstStyle/>
          <a:p>
            <a:r>
              <a:rPr lang="en-US" dirty="0" smtClean="0"/>
              <a:t>Drivers Trained</a:t>
            </a:r>
          </a:p>
          <a:p>
            <a:r>
              <a:rPr lang="en-US" dirty="0" smtClean="0"/>
              <a:t>Observed</a:t>
            </a:r>
          </a:p>
          <a:p>
            <a:r>
              <a:rPr lang="en-US" dirty="0" smtClean="0"/>
              <a:t>Vehicle Maintenance</a:t>
            </a:r>
          </a:p>
          <a:p>
            <a:r>
              <a:rPr lang="en-US" dirty="0" smtClean="0"/>
              <a:t>Records </a:t>
            </a:r>
          </a:p>
          <a:p>
            <a:r>
              <a:rPr lang="en-US" dirty="0" smtClean="0"/>
              <a:t>Forklift Certification</a:t>
            </a:r>
          </a:p>
          <a:p>
            <a:r>
              <a:rPr lang="en-US" dirty="0" smtClean="0"/>
              <a:t>Key Removal</a:t>
            </a:r>
            <a:endParaRPr lang="en-US" dirty="0"/>
          </a:p>
        </p:txBody>
      </p:sp>
      <p:pic>
        <p:nvPicPr>
          <p:cNvPr id="1026" name="Picture 2" descr="C:\Program Files (x86)\Microsoft Office\MEDIA\CAGCAT10\j0187423.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2904" y="1718351"/>
            <a:ext cx="3316407" cy="344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87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Groundskeeping</a:t>
            </a:r>
            <a:endParaRPr lang="en-US" dirty="0"/>
          </a:p>
        </p:txBody>
      </p:sp>
      <p:sp>
        <p:nvSpPr>
          <p:cNvPr id="3" name="Content Placeholder 2"/>
          <p:cNvSpPr>
            <a:spLocks noGrp="1"/>
          </p:cNvSpPr>
          <p:nvPr>
            <p:ph idx="1"/>
          </p:nvPr>
        </p:nvSpPr>
        <p:spPr>
          <a:xfrm>
            <a:off x="457200" y="1600201"/>
            <a:ext cx="4288055" cy="4088330"/>
          </a:xfrm>
        </p:spPr>
        <p:txBody>
          <a:bodyPr>
            <a:normAutofit fontScale="92500" lnSpcReduction="10000"/>
          </a:bodyPr>
          <a:lstStyle/>
          <a:p>
            <a:r>
              <a:rPr lang="en-US" dirty="0" smtClean="0"/>
              <a:t>Training (documented)</a:t>
            </a:r>
          </a:p>
          <a:p>
            <a:r>
              <a:rPr lang="en-US" dirty="0" smtClean="0"/>
              <a:t>PPE Provided</a:t>
            </a:r>
          </a:p>
          <a:p>
            <a:r>
              <a:rPr lang="en-US" dirty="0" smtClean="0"/>
              <a:t>PPE Enforced</a:t>
            </a:r>
          </a:p>
          <a:p>
            <a:r>
              <a:rPr lang="en-US" dirty="0" smtClean="0"/>
              <a:t>HazCom standard addressed</a:t>
            </a:r>
          </a:p>
          <a:p>
            <a:r>
              <a:rPr lang="en-US" dirty="0" smtClean="0"/>
              <a:t>Heat </a:t>
            </a:r>
            <a:r>
              <a:rPr lang="en-US" dirty="0"/>
              <a:t>Illness </a:t>
            </a:r>
            <a:r>
              <a:rPr lang="en-US" sz="1200" dirty="0"/>
              <a:t>Preventionhttps://</a:t>
            </a:r>
            <a:r>
              <a:rPr lang="en-US" sz="1200" dirty="0" smtClean="0"/>
              <a:t>www.dir.ca.gov/title8/3395.html</a:t>
            </a:r>
          </a:p>
          <a:p>
            <a:r>
              <a:rPr lang="en-US" dirty="0" smtClean="0"/>
              <a:t> Seat belts used </a:t>
            </a:r>
          </a:p>
          <a:p>
            <a:r>
              <a:rPr lang="en-US" dirty="0" smtClean="0"/>
              <a:t>Tractors: ROPS and belts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6039" y="3165231"/>
            <a:ext cx="3130761" cy="2345453"/>
          </a:xfrm>
          <a:prstGeom prst="rect">
            <a:avLst/>
          </a:prstGeom>
          <a:ln>
            <a:solidFill>
              <a:schemeClr val="tx1"/>
            </a:solidFill>
          </a:ln>
          <a:effectLst>
            <a:outerShdw blurRad="50800" dist="63500" dir="2400000" sx="102000" sy="102000" algn="ctr" rotWithShape="0">
              <a:schemeClr val="bg1">
                <a:lumMod val="50000"/>
              </a:scheme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2289" y="1569220"/>
            <a:ext cx="1219200" cy="1219200"/>
          </a:xfrm>
          <a:prstGeom prst="rect">
            <a:avLst/>
          </a:prstGeom>
          <a:ln>
            <a:solidFill>
              <a:schemeClr val="tx1"/>
            </a:solidFill>
          </a:ln>
          <a:effectLst>
            <a:outerShdw blurRad="50800" dist="63500" dir="2400000" algn="ctr" rotWithShape="0">
              <a:schemeClr val="bg1">
                <a:lumMod val="50000"/>
              </a:scheme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1109" y="1722120"/>
            <a:ext cx="1739000" cy="1242143"/>
          </a:xfrm>
          <a:prstGeom prst="rect">
            <a:avLst/>
          </a:prstGeom>
          <a:ln>
            <a:solidFill>
              <a:schemeClr val="tx1"/>
            </a:solidFill>
          </a:ln>
          <a:effectLst>
            <a:outerShdw blurRad="50800" dist="63500" dir="2400000" sx="102000" sy="102000" algn="ctr" rotWithShape="0">
              <a:schemeClr val="bg1">
                <a:lumMod val="50000"/>
              </a:schemeClr>
            </a:outerShdw>
          </a:effectLst>
        </p:spPr>
      </p:pic>
    </p:spTree>
    <p:extLst>
      <p:ext uri="{BB962C8B-B14F-4D97-AF65-F5344CB8AC3E}">
        <p14:creationId xmlns:p14="http://schemas.microsoft.com/office/powerpoint/2010/main" val="5907110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 Communication</a:t>
            </a:r>
            <a:endParaRPr lang="en-US" dirty="0"/>
          </a:p>
        </p:txBody>
      </p:sp>
      <p:sp>
        <p:nvSpPr>
          <p:cNvPr id="3" name="Content Placeholder 2"/>
          <p:cNvSpPr>
            <a:spLocks noGrp="1"/>
          </p:cNvSpPr>
          <p:nvPr>
            <p:ph idx="1"/>
          </p:nvPr>
        </p:nvSpPr>
        <p:spPr>
          <a:xfrm>
            <a:off x="457200" y="1600200"/>
            <a:ext cx="4978958" cy="4525963"/>
          </a:xfrm>
        </p:spPr>
        <p:txBody>
          <a:bodyPr>
            <a:normAutofit fontScale="92500" lnSpcReduction="20000"/>
          </a:bodyPr>
          <a:lstStyle/>
          <a:p>
            <a:r>
              <a:rPr lang="en-US" dirty="0" smtClean="0"/>
              <a:t>Identifies hazardous chemicals</a:t>
            </a:r>
          </a:p>
          <a:p>
            <a:pPr lvl="1"/>
            <a:r>
              <a:rPr lang="en-US" dirty="0" smtClean="0"/>
              <a:t>Acute toxicity</a:t>
            </a:r>
          </a:p>
          <a:p>
            <a:pPr lvl="1"/>
            <a:r>
              <a:rPr lang="en-US" dirty="0" smtClean="0"/>
              <a:t>Skin corrosion/irritation</a:t>
            </a:r>
          </a:p>
          <a:p>
            <a:pPr lvl="1"/>
            <a:r>
              <a:rPr lang="en-US" dirty="0" smtClean="0"/>
              <a:t>Germ cell mutagen</a:t>
            </a:r>
          </a:p>
          <a:p>
            <a:pPr lvl="1"/>
            <a:r>
              <a:rPr lang="en-US" dirty="0" smtClean="0"/>
              <a:t>Serious eye damage/irritation</a:t>
            </a:r>
          </a:p>
          <a:p>
            <a:pPr lvl="1"/>
            <a:r>
              <a:rPr lang="en-US" dirty="0" smtClean="0"/>
              <a:t>Carcinogenicity</a:t>
            </a:r>
          </a:p>
          <a:p>
            <a:pPr lvl="1"/>
            <a:r>
              <a:rPr lang="en-US" dirty="0" smtClean="0"/>
              <a:t>Reproductive Toxicity, etc.</a:t>
            </a:r>
          </a:p>
          <a:p>
            <a:pPr lvl="1"/>
            <a:r>
              <a:rPr lang="en-US" dirty="0" smtClean="0"/>
              <a:t>Aspiration hazard</a:t>
            </a:r>
          </a:p>
          <a:p>
            <a:r>
              <a:rPr lang="en-US" dirty="0" smtClean="0"/>
              <a:t>Labeling</a:t>
            </a:r>
          </a:p>
          <a:p>
            <a:r>
              <a:rPr lang="en-US" dirty="0" smtClean="0"/>
              <a:t>Inform and train</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6302" y="1600200"/>
            <a:ext cx="3424902" cy="3614896"/>
          </a:xfrm>
          <a:prstGeom prst="rect">
            <a:avLst/>
          </a:prstGeom>
          <a:ln>
            <a:solidFill>
              <a:schemeClr val="tx1"/>
            </a:solidFill>
          </a:ln>
          <a:effectLst>
            <a:outerShdw blurRad="50800" dist="63500" dir="2400000" sx="102000" sy="102000" algn="ctr" rotWithShape="0">
              <a:schemeClr val="bg1">
                <a:lumMod val="50000"/>
              </a:schemeClr>
            </a:outerShdw>
          </a:effectLst>
        </p:spPr>
      </p:pic>
    </p:spTree>
    <p:extLst>
      <p:ext uri="{BB962C8B-B14F-4D97-AF65-F5344CB8AC3E}">
        <p14:creationId xmlns:p14="http://schemas.microsoft.com/office/powerpoint/2010/main" val="4359344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1"/>
          </a:xfrm>
        </p:spPr>
        <p:txBody>
          <a:bodyPr>
            <a:normAutofit/>
          </a:bodyPr>
          <a:lstStyle/>
          <a:p>
            <a:r>
              <a:rPr lang="en-US" dirty="0" smtClean="0"/>
              <a:t>Chemicals and Safety Data Sheets</a:t>
            </a:r>
            <a:br>
              <a:rPr lang="en-US" dirty="0" smtClean="0"/>
            </a:br>
            <a:r>
              <a:rPr lang="en-US" sz="1600" dirty="0" smtClean="0"/>
              <a:t>(Material Safety Data Sheets)</a:t>
            </a:r>
            <a:endParaRPr lang="en-US" sz="1600" dirty="0"/>
          </a:p>
        </p:txBody>
      </p:sp>
      <p:sp>
        <p:nvSpPr>
          <p:cNvPr id="3" name="Content Placeholder 2"/>
          <p:cNvSpPr>
            <a:spLocks noGrp="1"/>
          </p:cNvSpPr>
          <p:nvPr>
            <p:ph idx="1"/>
          </p:nvPr>
        </p:nvSpPr>
        <p:spPr>
          <a:xfrm>
            <a:off x="457200" y="1600200"/>
            <a:ext cx="3192769" cy="4510667"/>
          </a:xfrm>
        </p:spPr>
        <p:txBody>
          <a:bodyPr>
            <a:normAutofit fontScale="92500" lnSpcReduction="10000"/>
          </a:bodyPr>
          <a:lstStyle/>
          <a:p>
            <a:r>
              <a:rPr lang="en-US" dirty="0" smtClean="0"/>
              <a:t>Inventories</a:t>
            </a:r>
          </a:p>
          <a:p>
            <a:r>
              <a:rPr lang="en-US" dirty="0"/>
              <a:t>Properly </a:t>
            </a:r>
            <a:r>
              <a:rPr lang="en-US" dirty="0" smtClean="0"/>
              <a:t>stored</a:t>
            </a:r>
          </a:p>
          <a:p>
            <a:r>
              <a:rPr lang="en-US" dirty="0" smtClean="0"/>
              <a:t>Outdated removed</a:t>
            </a:r>
          </a:p>
          <a:p>
            <a:r>
              <a:rPr lang="en-US" dirty="0" smtClean="0"/>
              <a:t>Proper disposal</a:t>
            </a:r>
          </a:p>
          <a:p>
            <a:r>
              <a:rPr lang="en-US" dirty="0" smtClean="0"/>
              <a:t>SDS Readily accessible</a:t>
            </a:r>
          </a:p>
          <a:p>
            <a:r>
              <a:rPr lang="en-US" dirty="0" smtClean="0"/>
              <a:t>Current</a:t>
            </a:r>
          </a:p>
          <a:p>
            <a:r>
              <a:rPr lang="en-US" dirty="0" smtClean="0"/>
              <a:t>Understood</a:t>
            </a:r>
            <a:endParaRPr lang="en-US" dirty="0"/>
          </a:p>
        </p:txBody>
      </p:sp>
      <p:pic>
        <p:nvPicPr>
          <p:cNvPr id="2050" name="Picture 2" descr="C:\Users\dougjo\LocalCloud\Private\dougjo\Desktop\OSHA SDS Pg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4549" y="1456030"/>
            <a:ext cx="1380105" cy="3061649"/>
          </a:xfrm>
          <a:prstGeom prst="rect">
            <a:avLst/>
          </a:prstGeom>
          <a:noFill/>
          <a:ln>
            <a:solidFill>
              <a:schemeClr val="tx1"/>
            </a:solidFill>
          </a:ln>
          <a:effectLst>
            <a:outerShdw blurRad="50800" dist="63500" dir="2400000" sx="102000" sy="102000" algn="ctr" rotWithShape="0">
              <a:schemeClr val="bg1">
                <a:lumMod val="50000"/>
              </a:schemeClr>
            </a:outerShdw>
          </a:effectLst>
          <a:extLst>
            <a:ext uri="{909E8E84-426E-40DD-AFC4-6F175D3DCCD1}">
              <a14:hiddenFill xmlns:a14="http://schemas.microsoft.com/office/drawing/2010/main">
                <a:solidFill>
                  <a:srgbClr val="FFFFFF"/>
                </a:solidFill>
              </a14:hiddenFill>
            </a:ext>
          </a:extLst>
        </p:spPr>
      </p:pic>
      <p:pic>
        <p:nvPicPr>
          <p:cNvPr id="2051" name="Picture 3" descr="C:\Users\dougjo\LocalCloud\Private\dougjo\Desktop\OSHA SDS Pg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4784" y="1456030"/>
            <a:ext cx="1373817" cy="3061649"/>
          </a:xfrm>
          <a:prstGeom prst="rect">
            <a:avLst/>
          </a:prstGeom>
          <a:noFill/>
          <a:ln>
            <a:solidFill>
              <a:schemeClr val="tx1"/>
            </a:solidFill>
          </a:ln>
          <a:effectLst>
            <a:outerShdw blurRad="50800" dist="63500" dir="2400000" sx="102000" sy="102000" algn="ctr" rotWithShape="0">
              <a:schemeClr val="bg1">
                <a:lumMod val="50000"/>
              </a:scheme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5360" y="2265544"/>
            <a:ext cx="1824444" cy="1824444"/>
          </a:xfrm>
          <a:prstGeom prst="rect">
            <a:avLst/>
          </a:prstGeom>
          <a:ln>
            <a:solidFill>
              <a:schemeClr val="tx1"/>
            </a:solidFill>
          </a:ln>
          <a:effectLst>
            <a:outerShdw blurRad="50800" dist="63500" dir="2400000" sx="102000" sy="102000" algn="ctr" rotWithShape="0">
              <a:schemeClr val="bg1">
                <a:lumMod val="50000"/>
              </a:schemeClr>
            </a:outerShdw>
          </a:effec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3675" y="4363685"/>
            <a:ext cx="1907379" cy="1430534"/>
          </a:xfrm>
          <a:prstGeom prst="rect">
            <a:avLst/>
          </a:prstGeom>
          <a:ln>
            <a:solidFill>
              <a:schemeClr val="tx1"/>
            </a:solidFill>
          </a:ln>
          <a:effectLst>
            <a:outerShdw blurRad="50800" dist="63500" dir="2400000" sx="102000" sy="102000" algn="ctr" rotWithShape="0">
              <a:schemeClr val="bg1">
                <a:lumMod val="50000"/>
              </a:schemeClr>
            </a:outerShdw>
          </a:effectLst>
        </p:spPr>
      </p:pic>
    </p:spTree>
    <p:extLst>
      <p:ext uri="{BB962C8B-B14F-4D97-AF65-F5344CB8AC3E}">
        <p14:creationId xmlns:p14="http://schemas.microsoft.com/office/powerpoint/2010/main" val="30404223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Personal Protective Equipment (PPE)</a:t>
            </a:r>
            <a:endParaRPr lang="en-US" dirty="0"/>
          </a:p>
        </p:txBody>
      </p:sp>
      <p:sp>
        <p:nvSpPr>
          <p:cNvPr id="3" name="Content Placeholder 2"/>
          <p:cNvSpPr>
            <a:spLocks noGrp="1"/>
          </p:cNvSpPr>
          <p:nvPr>
            <p:ph idx="1"/>
          </p:nvPr>
        </p:nvSpPr>
        <p:spPr>
          <a:xfrm>
            <a:off x="457200" y="1600201"/>
            <a:ext cx="3411415" cy="3655194"/>
          </a:xfrm>
        </p:spPr>
        <p:txBody>
          <a:bodyPr/>
          <a:lstStyle/>
          <a:p>
            <a:r>
              <a:rPr lang="en-US" dirty="0" smtClean="0"/>
              <a:t>Provide PPE</a:t>
            </a:r>
          </a:p>
          <a:p>
            <a:pPr lvl="1"/>
            <a:r>
              <a:rPr lang="en-US" dirty="0" smtClean="0"/>
              <a:t>Eye Protection (Safety glasses, goggles, face mask, etc.)</a:t>
            </a:r>
          </a:p>
          <a:p>
            <a:pPr lvl="1"/>
            <a:r>
              <a:rPr lang="en-US" dirty="0" smtClean="0"/>
              <a:t>Gloves</a:t>
            </a:r>
          </a:p>
          <a:p>
            <a:pPr lvl="1"/>
            <a:r>
              <a:rPr lang="en-US" dirty="0" smtClean="0"/>
              <a:t>Harnesses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7624" y="1667579"/>
            <a:ext cx="3276544" cy="3587816"/>
          </a:xfrm>
          <a:prstGeom prst="rect">
            <a:avLst/>
          </a:prstGeom>
        </p:spPr>
      </p:pic>
    </p:spTree>
    <p:extLst>
      <p:ext uri="{BB962C8B-B14F-4D97-AF65-F5344CB8AC3E}">
        <p14:creationId xmlns:p14="http://schemas.microsoft.com/office/powerpoint/2010/main" val="23881887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Major Role</a:t>
            </a:r>
            <a:endParaRPr lang="en-US" dirty="0"/>
          </a:p>
        </p:txBody>
      </p:sp>
      <p:sp>
        <p:nvSpPr>
          <p:cNvPr id="3" name="Content Placeholder 2"/>
          <p:cNvSpPr>
            <a:spLocks noGrp="1"/>
          </p:cNvSpPr>
          <p:nvPr>
            <p:ph idx="1"/>
          </p:nvPr>
        </p:nvSpPr>
        <p:spPr>
          <a:xfrm>
            <a:off x="457200" y="1600201"/>
            <a:ext cx="4637314" cy="3384394"/>
          </a:xfrm>
        </p:spPr>
        <p:txBody>
          <a:bodyPr>
            <a:normAutofit lnSpcReduction="10000"/>
          </a:bodyPr>
          <a:lstStyle/>
          <a:p>
            <a:r>
              <a:rPr lang="en-US" dirty="0" smtClean="0"/>
              <a:t>Everyone</a:t>
            </a:r>
          </a:p>
          <a:p>
            <a:r>
              <a:rPr lang="en-US" dirty="0" smtClean="0"/>
              <a:t>Preventive Maintenance</a:t>
            </a:r>
          </a:p>
          <a:p>
            <a:r>
              <a:rPr lang="en-US" dirty="0" smtClean="0"/>
              <a:t>Right the first time</a:t>
            </a:r>
          </a:p>
          <a:p>
            <a:r>
              <a:rPr lang="en-US" dirty="0" smtClean="0"/>
              <a:t>Fire safety equipment</a:t>
            </a:r>
          </a:p>
          <a:p>
            <a:r>
              <a:rPr lang="en-US" dirty="0" smtClean="0"/>
              <a:t>Observation</a:t>
            </a:r>
          </a:p>
          <a:p>
            <a:r>
              <a:rPr lang="en-US" dirty="0" smtClean="0"/>
              <a:t>Correction</a:t>
            </a:r>
          </a:p>
        </p:txBody>
      </p:sp>
      <p:pic>
        <p:nvPicPr>
          <p:cNvPr id="1026" name="Picture 2" descr="C:\Users\dougjo\LocalCloud\Private\dougjo\Documents\Cartoons\blocked exit 2 color.jpg"/>
          <p:cNvPicPr>
            <a:picLocks noChangeAspect="1" noChangeArrowheads="1"/>
          </p:cNvPicPr>
          <p:nvPr/>
        </p:nvPicPr>
        <p:blipFill rotWithShape="1">
          <a:blip r:embed="rId3">
            <a:extLst>
              <a:ext uri="{28A0092B-C50C-407E-A947-70E740481C1C}">
                <a14:useLocalDpi xmlns:a14="http://schemas.microsoft.com/office/drawing/2010/main" val="0"/>
              </a:ext>
            </a:extLst>
          </a:blip>
          <a:srcRect l="12840" t="13057"/>
          <a:stretch/>
        </p:blipFill>
        <p:spPr bwMode="auto">
          <a:xfrm>
            <a:off x="5318886" y="1516565"/>
            <a:ext cx="3530033" cy="3858323"/>
          </a:xfrm>
          <a:prstGeom prst="rect">
            <a:avLst/>
          </a:prstGeom>
          <a:noFill/>
          <a:ln>
            <a:solidFill>
              <a:schemeClr val="accent1"/>
            </a:solidFill>
          </a:ln>
          <a:effectLst>
            <a:outerShdw blurRad="50800" dist="63500" dir="2400000" sx="102000" sy="102000" algn="ctr" rotWithShape="0">
              <a:schemeClr val="bg1">
                <a:lumMod val="5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5720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a:xfrm>
            <a:off x="457199" y="1600201"/>
            <a:ext cx="8388417" cy="3741820"/>
          </a:xfrm>
        </p:spPr>
        <p:txBody>
          <a:bodyPr>
            <a:normAutofit lnSpcReduction="10000"/>
          </a:bodyPr>
          <a:lstStyle/>
          <a:p>
            <a:r>
              <a:rPr lang="en-US" dirty="0" smtClean="0">
                <a:hlinkClick r:id="rId3"/>
              </a:rPr>
              <a:t>www.adventistrisk.org</a:t>
            </a:r>
            <a:endParaRPr lang="en-US" dirty="0" smtClean="0"/>
          </a:p>
          <a:p>
            <a:r>
              <a:rPr lang="en-US" dirty="0" smtClean="0">
                <a:hlinkClick r:id="rId4"/>
              </a:rPr>
              <a:t>http</a:t>
            </a:r>
            <a:r>
              <a:rPr lang="en-US" dirty="0">
                <a:hlinkClick r:id="rId4"/>
              </a:rPr>
              <a:t>://</a:t>
            </a:r>
            <a:r>
              <a:rPr lang="en-US" dirty="0" smtClean="0">
                <a:hlinkClick r:id="rId4"/>
              </a:rPr>
              <a:t>www.dir.ca.gov/dosh/puborder.asp</a:t>
            </a:r>
            <a:endParaRPr lang="en-US" dirty="0" smtClean="0"/>
          </a:p>
          <a:p>
            <a:r>
              <a:rPr lang="en-US" dirty="0">
                <a:hlinkClick r:id="rId5"/>
              </a:rPr>
              <a:t>http://</a:t>
            </a:r>
            <a:r>
              <a:rPr lang="en-US" dirty="0" smtClean="0">
                <a:hlinkClick r:id="rId5"/>
              </a:rPr>
              <a:t>www.dir.ca.gov/dosh/etools/08-001/care.htm</a:t>
            </a:r>
            <a:r>
              <a:rPr lang="en-US" dirty="0" smtClean="0"/>
              <a:t> (Portable ladder safety Inspection, Use and Maintenance)</a:t>
            </a:r>
          </a:p>
          <a:p>
            <a:r>
              <a:rPr lang="en-US" dirty="0">
                <a:hlinkClick r:id="rId6"/>
              </a:rPr>
              <a:t>http://www.cdc.gov/niosh</a:t>
            </a:r>
            <a:r>
              <a:rPr lang="en-US" dirty="0" smtClean="0">
                <a:hlinkClick r:id="rId6"/>
              </a:rPr>
              <a:t>/</a:t>
            </a:r>
            <a:r>
              <a:rPr lang="en-US" dirty="0" smtClean="0"/>
              <a:t>, Occupational Safety and Health</a:t>
            </a:r>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16850761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189060" y="2765490"/>
            <a:ext cx="6985426" cy="954107"/>
          </a:xfrm>
          <a:prstGeom prst="rect">
            <a:avLst/>
          </a:prstGeom>
          <a:solidFill>
            <a:schemeClr val="tx2">
              <a:lumMod val="50000"/>
            </a:schemeClr>
          </a:solidFill>
          <a:ln>
            <a:solidFill>
              <a:schemeClr val="bg1">
                <a:lumMod val="50000"/>
              </a:schemeClr>
            </a:solidFill>
          </a:ln>
        </p:spPr>
        <p:txBody>
          <a:bodyPr wrap="square">
            <a:spAutoFit/>
          </a:bodyPr>
          <a:lstStyle/>
          <a:p>
            <a:r>
              <a:rPr lang="en-US" sz="1400" dirty="0">
                <a:solidFill>
                  <a:schemeClr val="bg1"/>
                </a:solidFill>
                <a:latin typeface="Arial Narrow"/>
              </a:rPr>
              <a:t>The information contained in this presentation is based on general risk management principles and does not constitute legal advice or an endorsement of any products, services or course of action. Risk management planning will vary with each organization. It is the responsibility of the attendees to make their own decisions about the reliability and correctness of the information provided in this </a:t>
            </a:r>
            <a:r>
              <a:rPr lang="en-US" sz="1400" dirty="0">
                <a:solidFill>
                  <a:srgbClr val="FFFFFF"/>
                </a:solidFill>
                <a:latin typeface="Arial Narrow"/>
              </a:rPr>
              <a:t>seminar. </a:t>
            </a:r>
          </a:p>
        </p:txBody>
      </p:sp>
    </p:spTree>
    <p:extLst>
      <p:ext uri="{BB962C8B-B14F-4D97-AF65-F5344CB8AC3E}">
        <p14:creationId xmlns:p14="http://schemas.microsoft.com/office/powerpoint/2010/main" val="9260924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Standards Awareness</a:t>
            </a:r>
            <a:endParaRPr lang="en-US" dirty="0"/>
          </a:p>
        </p:txBody>
      </p:sp>
      <p:sp>
        <p:nvSpPr>
          <p:cNvPr id="3" name="Content Placeholder 2"/>
          <p:cNvSpPr>
            <a:spLocks noGrp="1"/>
          </p:cNvSpPr>
          <p:nvPr>
            <p:ph idx="1"/>
          </p:nvPr>
        </p:nvSpPr>
        <p:spPr>
          <a:xfrm>
            <a:off x="457200" y="1600201"/>
            <a:ext cx="4844374" cy="3345024"/>
          </a:xfrm>
        </p:spPr>
        <p:txBody>
          <a:bodyPr>
            <a:normAutofit/>
          </a:bodyPr>
          <a:lstStyle/>
          <a:p>
            <a:r>
              <a:rPr lang="en-US" dirty="0" smtClean="0"/>
              <a:t>CAL OSHA</a:t>
            </a:r>
          </a:p>
          <a:p>
            <a:r>
              <a:rPr lang="en-US" dirty="0" smtClean="0"/>
              <a:t>National Fire Protection Association (NPA), California Fire Code, etc.</a:t>
            </a:r>
          </a:p>
          <a:p>
            <a:r>
              <a:rPr lang="en-US" dirty="0" smtClean="0"/>
              <a:t>EPA </a:t>
            </a:r>
          </a:p>
          <a:p>
            <a:r>
              <a:rPr lang="en-US" dirty="0" smtClean="0"/>
              <a:t>Health Codes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3194" y="1342993"/>
            <a:ext cx="1920240" cy="97536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5926" y="2392998"/>
            <a:ext cx="1337388" cy="132401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3552" y="2392998"/>
            <a:ext cx="1519763" cy="196098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5926" y="3763667"/>
            <a:ext cx="1337388" cy="1228212"/>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00315" y="4537009"/>
            <a:ext cx="1143000" cy="114300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6492" y="5103845"/>
            <a:ext cx="3147060" cy="929640"/>
          </a:xfrm>
          <a:prstGeom prst="rect">
            <a:avLst/>
          </a:prstGeom>
        </p:spPr>
      </p:pic>
    </p:spTree>
    <p:extLst>
      <p:ext uri="{BB962C8B-B14F-4D97-AF65-F5344CB8AC3E}">
        <p14:creationId xmlns:p14="http://schemas.microsoft.com/office/powerpoint/2010/main" val="22023892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Basics</a:t>
            </a:r>
            <a:endParaRPr lang="en-US" dirty="0"/>
          </a:p>
        </p:txBody>
      </p:sp>
      <p:sp>
        <p:nvSpPr>
          <p:cNvPr id="3" name="Content Placeholder 2"/>
          <p:cNvSpPr>
            <a:spLocks noGrp="1"/>
          </p:cNvSpPr>
          <p:nvPr>
            <p:ph idx="1"/>
          </p:nvPr>
        </p:nvSpPr>
        <p:spPr>
          <a:xfrm>
            <a:off x="477297" y="1690636"/>
            <a:ext cx="3753059" cy="4196879"/>
          </a:xfrm>
        </p:spPr>
        <p:txBody>
          <a:bodyPr>
            <a:normAutofit fontScale="92500" lnSpcReduction="20000"/>
          </a:bodyPr>
          <a:lstStyle/>
          <a:p>
            <a:r>
              <a:rPr lang="en-US" dirty="0" smtClean="0"/>
              <a:t>Safety Policy</a:t>
            </a:r>
          </a:p>
          <a:p>
            <a:r>
              <a:rPr lang="en-US" dirty="0" smtClean="0"/>
              <a:t>Job descriptions</a:t>
            </a:r>
          </a:p>
          <a:p>
            <a:r>
              <a:rPr lang="en-US" dirty="0" smtClean="0"/>
              <a:t>Job hazard identification</a:t>
            </a:r>
          </a:p>
          <a:p>
            <a:r>
              <a:rPr lang="en-US" dirty="0" smtClean="0"/>
              <a:t>Job training (documented)</a:t>
            </a:r>
          </a:p>
          <a:p>
            <a:pPr lvl="1"/>
            <a:r>
              <a:rPr lang="en-US" dirty="0" smtClean="0"/>
              <a:t>Orientation</a:t>
            </a:r>
          </a:p>
          <a:p>
            <a:pPr lvl="1"/>
            <a:r>
              <a:rPr lang="en-US" dirty="0" smtClean="0"/>
              <a:t>Job specific</a:t>
            </a:r>
          </a:p>
          <a:p>
            <a:r>
              <a:rPr lang="en-US" dirty="0" smtClean="0"/>
              <a:t>Personal Protective Equipment (PPE)</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2051" y="2293536"/>
            <a:ext cx="4329037" cy="2957517"/>
          </a:xfrm>
          <a:prstGeom prst="rect">
            <a:avLst/>
          </a:prstGeom>
          <a:ln>
            <a:solidFill>
              <a:schemeClr val="tx1"/>
            </a:solidFill>
          </a:ln>
          <a:effectLst>
            <a:outerShdw blurRad="50800" dist="63500" dir="2400000" sx="102000" sy="102000" algn="ctr" rotWithShape="0">
              <a:schemeClr val="bg1">
                <a:lumMod val="50000"/>
              </a:scheme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2051" y="1690636"/>
            <a:ext cx="2636520" cy="533400"/>
          </a:xfrm>
          <a:prstGeom prst="rect">
            <a:avLst/>
          </a:prstGeom>
          <a:ln>
            <a:solidFill>
              <a:schemeClr val="tx1"/>
            </a:solidFill>
          </a:ln>
          <a:effectLst>
            <a:outerShdw blurRad="50800" dist="63500" dir="2400000" sx="102000" sy="102000" algn="ctr" rotWithShape="0">
              <a:schemeClr val="bg1">
                <a:lumMod val="50000"/>
              </a:schemeClr>
            </a:outerShdw>
          </a:effectLst>
        </p:spPr>
      </p:pic>
    </p:spTree>
    <p:extLst>
      <p:ext uri="{BB962C8B-B14F-4D97-AF65-F5344CB8AC3E}">
        <p14:creationId xmlns:p14="http://schemas.microsoft.com/office/powerpoint/2010/main" val="42947352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Fall Prevention</a:t>
            </a:r>
            <a:br>
              <a:rPr lang="en-US" dirty="0" smtClean="0"/>
            </a:br>
            <a:r>
              <a:rPr lang="en-US" sz="2800" dirty="0" smtClean="0"/>
              <a:t>Walking Surfaces and Handrails</a:t>
            </a:r>
            <a:endParaRPr lang="en-US" sz="2800" dirty="0"/>
          </a:p>
        </p:txBody>
      </p:sp>
      <p:sp>
        <p:nvSpPr>
          <p:cNvPr id="3" name="Content Placeholder 2"/>
          <p:cNvSpPr>
            <a:spLocks noGrp="1"/>
          </p:cNvSpPr>
          <p:nvPr>
            <p:ph idx="1"/>
          </p:nvPr>
        </p:nvSpPr>
        <p:spPr>
          <a:xfrm>
            <a:off x="457200" y="1600199"/>
            <a:ext cx="3816849" cy="3156735"/>
          </a:xfrm>
        </p:spPr>
        <p:txBody>
          <a:bodyPr>
            <a:normAutofit/>
          </a:bodyPr>
          <a:lstStyle/>
          <a:p>
            <a:r>
              <a:rPr lang="en-US" dirty="0" smtClean="0"/>
              <a:t>Surface defects</a:t>
            </a:r>
          </a:p>
          <a:p>
            <a:r>
              <a:rPr lang="en-US" dirty="0" smtClean="0"/>
              <a:t>Debris</a:t>
            </a:r>
          </a:p>
          <a:p>
            <a:r>
              <a:rPr lang="en-US" dirty="0" smtClean="0"/>
              <a:t>Poor design</a:t>
            </a:r>
          </a:p>
          <a:p>
            <a:r>
              <a:rPr lang="en-US" dirty="0" smtClean="0"/>
              <a:t>Maintenance</a:t>
            </a:r>
          </a:p>
          <a:p>
            <a:r>
              <a:rPr lang="en-US" dirty="0" smtClean="0"/>
              <a:t>Handrails provided</a:t>
            </a:r>
          </a:p>
          <a:p>
            <a:pPr marL="0" indent="0">
              <a:buNone/>
            </a:pPr>
            <a:endParaRPr lang="en-US" dirty="0"/>
          </a:p>
        </p:txBody>
      </p:sp>
      <p:pic>
        <p:nvPicPr>
          <p:cNvPr id="4" name="Picture 3"/>
          <p:cNvPicPr/>
          <p:nvPr/>
        </p:nvPicPr>
        <p:blipFill>
          <a:blip r:embed="rId3">
            <a:grayscl/>
            <a:extLst>
              <a:ext uri="{28A0092B-C50C-407E-A947-70E740481C1C}">
                <a14:useLocalDpi xmlns:a14="http://schemas.microsoft.com/office/drawing/2010/main"/>
              </a:ext>
            </a:extLst>
          </a:blip>
          <a:stretch>
            <a:fillRect/>
          </a:stretch>
        </p:blipFill>
        <p:spPr>
          <a:xfrm>
            <a:off x="6609171" y="1750925"/>
            <a:ext cx="2077629" cy="1434032"/>
          </a:xfrm>
          <a:prstGeom prst="rect">
            <a:avLst/>
          </a:prstGeom>
          <a:effectLst>
            <a:outerShdw blurRad="50800" dist="63500" dir="2400000" sx="102000" sy="102000" algn="ctr" rotWithShape="0">
              <a:schemeClr val="bg1">
                <a:lumMod val="50000"/>
              </a:schemeClr>
            </a:outerShdw>
          </a:effectLst>
          <a:extLst>
            <a:ext uri="{FAA26D3D-D897-4be2-8F04-BA451C77F1D7}">
              <ma14:placeholderFlag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ma14="http://schemas.microsoft.com/office/mac/drawingml/2011/main" xmlns:lc="http://schemas.openxmlformats.org/drawingml/2006/lockedCanvas"/>
            </a:ext>
          </a:extLst>
        </p:spPr>
      </p:pic>
      <p:pic>
        <p:nvPicPr>
          <p:cNvPr id="5" name="Picture 14" descr="potho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9408" y="2023905"/>
            <a:ext cx="1549400" cy="1790700"/>
          </a:xfrm>
          <a:prstGeom prst="rect">
            <a:avLst/>
          </a:prstGeom>
          <a:noFill/>
          <a:ln>
            <a:solidFill>
              <a:schemeClr val="tx1"/>
            </a:solidFill>
          </a:ln>
          <a:effectLst>
            <a:outerShdw blurRad="50800" dist="63500" dir="2400000" sx="102000" sy="102000" algn="ctr" rotWithShape="0">
              <a:schemeClr val="bg1">
                <a:lumMod val="50000"/>
              </a:schemeClr>
            </a:outerShdw>
          </a:effectLst>
          <a:extLst>
            <a:ext uri="{909E8E84-426E-40DD-AFC4-6F175D3DCCD1}">
              <a14:hiddenFill xmlns:a14="http://schemas.microsoft.com/office/drawing/2010/main">
                <a:solidFill>
                  <a:srgbClr val="FFFFFF"/>
                </a:solidFill>
              </a14:hiddenFill>
            </a:ext>
          </a:extLst>
        </p:spPr>
      </p:pic>
      <p:pic>
        <p:nvPicPr>
          <p:cNvPr id="8" name="Picture 7" descr="Inspect S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9171" y="3446560"/>
            <a:ext cx="2301411" cy="2177315"/>
          </a:xfrm>
          <a:prstGeom prst="rect">
            <a:avLst/>
          </a:prstGeom>
          <a:noFill/>
          <a:effectLst>
            <a:outerShdw blurRad="50800" dist="63500" dir="2400000" sx="102000" sy="102000" algn="ctr" rotWithShape="0">
              <a:schemeClr val="bg1">
                <a:lumMod val="50000"/>
              </a:schemeClr>
            </a:outerShdw>
          </a:effectLst>
          <a:extLst>
            <a:ext uri="{909E8E84-426E-40DD-AFC4-6F175D3DCCD1}">
              <a14:hiddenFill xmlns:a14="http://schemas.microsoft.com/office/drawing/2010/main">
                <a:solidFill>
                  <a:srgbClr val="FFFFFF"/>
                </a:solidFill>
              </a14:hiddenFill>
            </a:ext>
          </a:extLst>
        </p:spPr>
      </p:pic>
      <p:pic>
        <p:nvPicPr>
          <p:cNvPr id="9" name="Picture 8" descr="120319_219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9215" y="4056444"/>
            <a:ext cx="1389785" cy="1853047"/>
          </a:xfrm>
          <a:prstGeom prst="rect">
            <a:avLst/>
          </a:prstGeom>
          <a:ln>
            <a:solidFill>
              <a:schemeClr val="tx1"/>
            </a:solidFill>
          </a:ln>
          <a:effectLst>
            <a:outerShdw blurRad="50800" dist="63500" dir="2400000" sx="102000" sy="102000" algn="tl" rotWithShape="0">
              <a:schemeClr val="bg1">
                <a:lumMod val="50000"/>
              </a:schemeClr>
            </a:outerShdw>
          </a:effectLst>
        </p:spPr>
      </p:pic>
    </p:spTree>
    <p:extLst>
      <p:ext uri="{BB962C8B-B14F-4D97-AF65-F5344CB8AC3E}">
        <p14:creationId xmlns:p14="http://schemas.microsoft.com/office/powerpoint/2010/main" val="21655834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Fall Prevention</a:t>
            </a:r>
            <a:br>
              <a:rPr lang="en-US" dirty="0" smtClean="0"/>
            </a:br>
            <a:r>
              <a:rPr lang="en-US" sz="2800" dirty="0" smtClean="0"/>
              <a:t>Walking Surfaces</a:t>
            </a:r>
            <a:endParaRPr lang="en-US" sz="2800" dirty="0"/>
          </a:p>
        </p:txBody>
      </p:sp>
      <p:sp>
        <p:nvSpPr>
          <p:cNvPr id="3" name="Content Placeholder 2"/>
          <p:cNvSpPr>
            <a:spLocks noGrp="1"/>
          </p:cNvSpPr>
          <p:nvPr>
            <p:ph idx="1"/>
          </p:nvPr>
        </p:nvSpPr>
        <p:spPr>
          <a:xfrm>
            <a:off x="457201" y="1600199"/>
            <a:ext cx="3714108" cy="2571109"/>
          </a:xfrm>
        </p:spPr>
        <p:txBody>
          <a:bodyPr>
            <a:normAutofit/>
          </a:bodyPr>
          <a:lstStyle/>
          <a:p>
            <a:r>
              <a:rPr lang="en-US" dirty="0" smtClean="0"/>
              <a:t>Work processes</a:t>
            </a:r>
          </a:p>
          <a:p>
            <a:r>
              <a:rPr lang="en-US" dirty="0" smtClean="0"/>
              <a:t>Housekeeping</a:t>
            </a:r>
          </a:p>
          <a:p>
            <a:r>
              <a:rPr lang="en-US" dirty="0" smtClean="0"/>
              <a:t>Wrinkled carpets</a:t>
            </a:r>
          </a:p>
          <a:p>
            <a:r>
              <a:rPr lang="en-US" dirty="0" smtClean="0"/>
              <a:t>Inclement weather</a:t>
            </a:r>
          </a:p>
          <a:p>
            <a:endParaRPr lang="en-US" dirty="0"/>
          </a:p>
        </p:txBody>
      </p:sp>
      <p:pic>
        <p:nvPicPr>
          <p:cNvPr id="7" name="Picture 7" descr="trip SP color 2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9905" y="1600199"/>
            <a:ext cx="1992104" cy="2326898"/>
          </a:xfrm>
          <a:prstGeom prst="rect">
            <a:avLst/>
          </a:prstGeom>
          <a:noFill/>
          <a:ln>
            <a:solidFill>
              <a:schemeClr val="tx1"/>
            </a:solidFill>
          </a:ln>
          <a:effectLst>
            <a:outerShdw blurRad="50800" dist="63500" dir="2400000" sx="102000" sy="102000" algn="ctr" rotWithShape="0">
              <a:schemeClr val="bg1">
                <a:lumMod val="50000"/>
              </a:schemeClr>
            </a:outerShdw>
          </a:effectLst>
          <a:extLst>
            <a:ext uri="{909E8E84-426E-40DD-AFC4-6F175D3DCCD1}">
              <a14:hiddenFill xmlns:a14="http://schemas.microsoft.com/office/drawing/2010/main">
                <a:solidFill>
                  <a:srgbClr val="FFFFFF"/>
                </a:solidFill>
              </a14:hiddenFill>
            </a:ext>
          </a:extLst>
        </p:spPr>
      </p:pic>
      <p:pic>
        <p:nvPicPr>
          <p:cNvPr id="9" name="Picture 8" descr="DSCN0346sm copy.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52838" y="4122257"/>
            <a:ext cx="2159000" cy="1359971"/>
          </a:xfrm>
          <a:prstGeom prst="rect">
            <a:avLst/>
          </a:prstGeom>
          <a:ln>
            <a:solidFill>
              <a:schemeClr val="tx1"/>
            </a:solidFill>
          </a:ln>
          <a:effectLst>
            <a:outerShdw blurRad="50800" dist="63500" dir="2400000" sx="102000" sy="102000" algn="tl" rotWithShape="0">
              <a:schemeClr val="bg1">
                <a:lumMod val="50000"/>
              </a:schemeClr>
            </a:outerShdw>
          </a:effectLst>
        </p:spPr>
      </p:pic>
      <p:pic>
        <p:nvPicPr>
          <p:cNvPr id="10" name="Picture 9" descr="120319_2189.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4638" y="4116979"/>
            <a:ext cx="1820332" cy="1365249"/>
          </a:xfrm>
          <a:prstGeom prst="rect">
            <a:avLst/>
          </a:prstGeom>
          <a:ln>
            <a:solidFill>
              <a:schemeClr val="tx1"/>
            </a:solidFill>
          </a:ln>
          <a:effectLst>
            <a:outerShdw blurRad="50800" dist="63500" dir="2400000" sx="102000" sy="102000" algn="tl" rotWithShape="0">
              <a:schemeClr val="bg1">
                <a:lumMod val="50000"/>
              </a:schemeClr>
            </a:outerShdw>
          </a:effectLst>
        </p:spPr>
      </p:pic>
      <p:pic>
        <p:nvPicPr>
          <p:cNvPr id="11" name="Picture 5" descr="trip cord"/>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56771" y="1600199"/>
            <a:ext cx="2396067" cy="2113199"/>
          </a:xfrm>
          <a:prstGeom prst="rect">
            <a:avLst/>
          </a:prstGeom>
          <a:noFill/>
          <a:ln w="9525">
            <a:solidFill>
              <a:schemeClr val="tx1"/>
            </a:solidFill>
            <a:miter lim="800000"/>
            <a:headEnd/>
            <a:tailEnd/>
          </a:ln>
          <a:effectLst>
            <a:outerShdw blurRad="50800" dist="63500" dir="2400000" sx="102000" sy="102000" algn="tl" rotWithShape="0">
              <a:schemeClr val="bg1">
                <a:lumMod val="50000"/>
              </a:schemeClr>
            </a:outerShdw>
          </a:effectLst>
          <a:extLst>
            <a:ext uri="{909E8E84-426E-40DD-AFC4-6F175D3DCCD1}">
              <a14:hiddenFill xmlns:a14="http://schemas.microsoft.com/office/drawing/2010/main">
                <a:solidFill>
                  <a:srgbClr val="FFFFFF"/>
                </a:solidFill>
              </a14:hiddenFill>
            </a:ext>
          </a:extLst>
        </p:spPr>
      </p:pic>
      <p:pic>
        <p:nvPicPr>
          <p:cNvPr id="12" name="Picture 11" descr="IMG_1045 sm.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2690361" y="4340752"/>
            <a:ext cx="1790183" cy="1342637"/>
          </a:xfrm>
          <a:prstGeom prst="rect">
            <a:avLst/>
          </a:prstGeom>
          <a:ln>
            <a:solidFill>
              <a:schemeClr val="tx1"/>
            </a:solidFill>
          </a:ln>
          <a:effectLst>
            <a:outerShdw blurRad="50800" dist="63500" dir="2400000" sx="102000" sy="102000" algn="tl" rotWithShape="0">
              <a:schemeClr val="bg1">
                <a:lumMod val="50000"/>
              </a:schemeClr>
            </a:outerShdw>
          </a:effectLst>
        </p:spPr>
      </p:pic>
    </p:spTree>
    <p:extLst>
      <p:ext uri="{BB962C8B-B14F-4D97-AF65-F5344CB8AC3E}">
        <p14:creationId xmlns:p14="http://schemas.microsoft.com/office/powerpoint/2010/main" val="8701870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Fall Prevention </a:t>
            </a:r>
            <a:br>
              <a:rPr lang="en-US" dirty="0" smtClean="0"/>
            </a:br>
            <a:r>
              <a:rPr lang="en-US" sz="3100" dirty="0" smtClean="0"/>
              <a:t>Elevations</a:t>
            </a:r>
            <a:endParaRPr lang="en-US" sz="3100" dirty="0"/>
          </a:p>
        </p:txBody>
      </p:sp>
      <p:sp>
        <p:nvSpPr>
          <p:cNvPr id="3" name="Content Placeholder 2"/>
          <p:cNvSpPr>
            <a:spLocks noGrp="1"/>
          </p:cNvSpPr>
          <p:nvPr>
            <p:ph idx="1"/>
          </p:nvPr>
        </p:nvSpPr>
        <p:spPr>
          <a:xfrm>
            <a:off x="457199" y="1600200"/>
            <a:ext cx="3672674" cy="4428811"/>
          </a:xfrm>
        </p:spPr>
        <p:txBody>
          <a:bodyPr>
            <a:normAutofit/>
          </a:bodyPr>
          <a:lstStyle/>
          <a:p>
            <a:r>
              <a:rPr lang="en-US" dirty="0" smtClean="0"/>
              <a:t>Openings and drop offs</a:t>
            </a:r>
          </a:p>
          <a:p>
            <a:r>
              <a:rPr lang="en-US" dirty="0" smtClean="0"/>
              <a:t>Missing handrails and guardrails</a:t>
            </a:r>
          </a:p>
          <a:p>
            <a:r>
              <a:rPr lang="en-US" dirty="0" smtClean="0"/>
              <a:t>Defective or improper railings</a:t>
            </a:r>
          </a:p>
          <a:p>
            <a:r>
              <a:rPr lang="en-US" dirty="0" smtClean="0"/>
              <a:t>Load ratings on mezzanines </a:t>
            </a:r>
          </a:p>
        </p:txBody>
      </p:sp>
      <p:pic>
        <p:nvPicPr>
          <p:cNvPr id="2051" name="Picture 3" descr="C:\Users\dougjo\LocalCloud\Private\dougjo\Documents\Pictures\Union College Photos\Union College Small\P101039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103631" y="3662280"/>
            <a:ext cx="1971281" cy="1479604"/>
          </a:xfrm>
          <a:prstGeom prst="rect">
            <a:avLst/>
          </a:prstGeom>
          <a:noFill/>
          <a:ln>
            <a:solidFill>
              <a:schemeClr val="tx1"/>
            </a:solidFill>
          </a:ln>
          <a:effectLst>
            <a:outerShdw blurRad="50800" dist="63500" dir="2400000" sx="102000" sy="102000" algn="ctr" rotWithShape="0">
              <a:schemeClr val="bg1">
                <a:lumMod val="50000"/>
              </a:schemeClr>
            </a:outerShdw>
          </a:effectLst>
          <a:extLst>
            <a:ext uri="{909E8E84-426E-40DD-AFC4-6F175D3DCCD1}">
              <a14:hiddenFill xmlns:a14="http://schemas.microsoft.com/office/drawing/2010/main">
                <a:solidFill>
                  <a:srgbClr val="FFFFFF"/>
                </a:solidFill>
              </a14:hiddenFill>
            </a:ext>
          </a:extLst>
        </p:spPr>
      </p:pic>
      <p:pic>
        <p:nvPicPr>
          <p:cNvPr id="1026" name="Picture 2" descr="C:\Users\dougjo\LocalCloud\Private\dougjo\Documents\Surveys 2014\Brazil Argentina Reports\Brazil Argentina Insp Photos 2014\Instituto Adventista de Ensino\Instituto Adventista de Ensino_small\P1000256.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34000"/>
                    </a14:imgEffect>
                  </a14:imgLayer>
                </a14:imgProps>
              </a:ext>
              <a:ext uri="{28A0092B-C50C-407E-A947-70E740481C1C}">
                <a14:useLocalDpi xmlns:a14="http://schemas.microsoft.com/office/drawing/2010/main" val="0"/>
              </a:ext>
            </a:extLst>
          </a:blip>
          <a:srcRect/>
          <a:stretch>
            <a:fillRect/>
          </a:stretch>
        </p:blipFill>
        <p:spPr bwMode="auto">
          <a:xfrm>
            <a:off x="6591719" y="1485014"/>
            <a:ext cx="2327790" cy="1745842"/>
          </a:xfrm>
          <a:prstGeom prst="rect">
            <a:avLst/>
          </a:prstGeom>
          <a:noFill/>
          <a:ln>
            <a:solidFill>
              <a:schemeClr val="tx1"/>
            </a:solidFill>
          </a:ln>
          <a:effectLst>
            <a:outerShdw blurRad="50800" dist="63500" dir="2400000" sx="102000" sy="102000" algn="ctr" rotWithShape="0">
              <a:schemeClr val="bg1">
                <a:lumMod val="50000"/>
              </a:schemeClr>
            </a:outerShdw>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1420" y="1485014"/>
            <a:ext cx="1935046" cy="2302705"/>
          </a:xfrm>
          <a:prstGeom prst="rect">
            <a:avLst/>
          </a:prstGeom>
          <a:ln>
            <a:solidFill>
              <a:schemeClr val="tx1"/>
            </a:solidFill>
          </a:ln>
          <a:effectLst>
            <a:outerShdw blurRad="50800" dist="63500" dir="2400000" sx="102000" sy="102000" algn="ctr" rotWithShape="0">
              <a:schemeClr val="bg1">
                <a:lumMod val="50000"/>
              </a:schemeClr>
            </a:outerShdw>
          </a:effectLst>
        </p:spPr>
      </p:pic>
      <p:pic>
        <p:nvPicPr>
          <p:cNvPr id="7" name="Picture 4" descr="C:\Users\dougjo\LocalCloud\Private\dougjo\Desktop\OSHA Floor Openings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4490" y="3955955"/>
            <a:ext cx="2124075" cy="2152650"/>
          </a:xfrm>
          <a:prstGeom prst="rect">
            <a:avLst/>
          </a:prstGeom>
          <a:noFill/>
          <a:ln>
            <a:solidFill>
              <a:schemeClr val="tx1"/>
            </a:solidFill>
          </a:ln>
          <a:effectLst>
            <a:outerShdw blurRad="50800" dist="63500" dir="2400000" sx="102000" sy="102000" algn="ctr" rotWithShape="0">
              <a:schemeClr val="bg1">
                <a:lumMod val="5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30888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Fall Prevention </a:t>
            </a:r>
            <a:br>
              <a:rPr lang="en-US" dirty="0" smtClean="0"/>
            </a:br>
            <a:r>
              <a:rPr lang="en-US" sz="3100" dirty="0" smtClean="0"/>
              <a:t>Elevations</a:t>
            </a:r>
            <a:endParaRPr lang="en-US" sz="3100" dirty="0"/>
          </a:p>
        </p:txBody>
      </p:sp>
      <p:sp>
        <p:nvSpPr>
          <p:cNvPr id="3" name="Content Placeholder 2"/>
          <p:cNvSpPr>
            <a:spLocks noGrp="1"/>
          </p:cNvSpPr>
          <p:nvPr>
            <p:ph idx="1"/>
          </p:nvPr>
        </p:nvSpPr>
        <p:spPr>
          <a:xfrm>
            <a:off x="457201" y="1600201"/>
            <a:ext cx="3960795" cy="4415588"/>
          </a:xfrm>
        </p:spPr>
        <p:txBody>
          <a:bodyPr>
            <a:normAutofit fontScale="85000" lnSpcReduction="10000"/>
          </a:bodyPr>
          <a:lstStyle/>
          <a:p>
            <a:pPr marL="0" indent="0" algn="ctr">
              <a:buNone/>
            </a:pPr>
            <a:r>
              <a:rPr lang="en-US" b="1" dirty="0" smtClean="0"/>
              <a:t>LADDER </a:t>
            </a:r>
            <a:r>
              <a:rPr lang="en-US" b="1" dirty="0"/>
              <a:t>ACCIDENTS </a:t>
            </a:r>
            <a:endParaRPr lang="en-US" b="1" dirty="0" smtClean="0"/>
          </a:p>
          <a:p>
            <a:r>
              <a:rPr lang="en-US" dirty="0" smtClean="0"/>
              <a:t>Inadequate Training</a:t>
            </a:r>
            <a:endParaRPr lang="en-US" dirty="0"/>
          </a:p>
          <a:p>
            <a:r>
              <a:rPr lang="en-US" dirty="0" smtClean="0"/>
              <a:t>Ladder </a:t>
            </a:r>
            <a:r>
              <a:rPr lang="en-US" dirty="0"/>
              <a:t>in poor condition</a:t>
            </a:r>
          </a:p>
          <a:p>
            <a:r>
              <a:rPr lang="en-US" dirty="0"/>
              <a:t>Improper selection, care or use including incorrect positioning</a:t>
            </a:r>
          </a:p>
          <a:p>
            <a:r>
              <a:rPr lang="en-US" dirty="0" smtClean="0"/>
              <a:t>Unsafe </a:t>
            </a:r>
            <a:r>
              <a:rPr lang="en-US" dirty="0"/>
              <a:t>work practices</a:t>
            </a:r>
          </a:p>
          <a:p>
            <a:pPr marL="0" indent="0" algn="r">
              <a:buNone/>
            </a:pPr>
            <a:endParaRPr lang="en-US" sz="2300" dirty="0" smtClean="0"/>
          </a:p>
          <a:p>
            <a:pPr marL="0" indent="0" algn="r">
              <a:buNone/>
            </a:pPr>
            <a:r>
              <a:rPr lang="en-US" sz="1900" dirty="0" smtClean="0"/>
              <a:t>Cal OSHA, Portable Ladder Safety etool</a:t>
            </a:r>
            <a:r>
              <a:rPr lang="en-US" sz="1900" dirty="0"/>
              <a:t>, </a:t>
            </a:r>
            <a:r>
              <a:rPr lang="en-US" sz="1900" dirty="0">
                <a:hlinkClick r:id="rId3"/>
              </a:rPr>
              <a:t>http://www.dir.ca.gov/dosh/etools/08-001</a:t>
            </a:r>
            <a:r>
              <a:rPr lang="en-US" sz="1900" dirty="0" smtClean="0">
                <a:hlinkClick r:id="rId3"/>
              </a:rPr>
              <a:t>/</a:t>
            </a:r>
            <a:endParaRPr lang="en-US" sz="1900" dirty="0" smtClean="0"/>
          </a:p>
          <a:p>
            <a:pPr marL="0" indent="0" algn="r">
              <a:buNone/>
            </a:pPr>
            <a:r>
              <a:rPr lang="en-US" dirty="0" smtClean="0"/>
              <a:t> </a:t>
            </a:r>
          </a:p>
          <a:p>
            <a:endParaRPr lang="en-US" dirty="0"/>
          </a:p>
          <a:p>
            <a:pPr marL="0" indent="0">
              <a:buNone/>
            </a:pPr>
            <a:endParaRPr lang="en-US" dirty="0" smtClean="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5536" y="1600201"/>
            <a:ext cx="3729790" cy="1292389"/>
          </a:xfrm>
          <a:prstGeom prst="rect">
            <a:avLst/>
          </a:prstGeom>
          <a:effectLst>
            <a:outerShdw blurRad="50800" dist="63500" dir="2400000" sx="102000" sy="102000" algn="ctr" rotWithShape="0">
              <a:schemeClr val="bg1">
                <a:lumMod val="50000"/>
              </a:scheme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0653" y="3080083"/>
            <a:ext cx="1584673" cy="1963102"/>
          </a:xfrm>
          <a:prstGeom prst="rect">
            <a:avLst/>
          </a:prstGeom>
          <a:ln>
            <a:solidFill>
              <a:schemeClr val="tx1"/>
            </a:solidFill>
          </a:ln>
          <a:effectLst>
            <a:outerShdw blurRad="50800" dist="63500" dir="2400000" sx="102000" sy="102000" algn="ctr" rotWithShape="0">
              <a:schemeClr val="bg1">
                <a:lumMod val="50000"/>
              </a:schemeClr>
            </a:outerShdw>
          </a:effec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4409" y="3080083"/>
            <a:ext cx="1231900" cy="2476500"/>
          </a:xfrm>
          <a:prstGeom prst="rect">
            <a:avLst/>
          </a:prstGeom>
          <a:ln>
            <a:solidFill>
              <a:schemeClr val="tx1"/>
            </a:solidFill>
          </a:ln>
          <a:effectLst>
            <a:outerShdw blurRad="50800" dist="63500" dir="2400000" sx="102000" sy="102000" algn="ctr" rotWithShape="0">
              <a:schemeClr val="bg1">
                <a:lumMod val="50000"/>
              </a:schemeClr>
            </a:outerShdw>
          </a:effec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04622" y="3214837"/>
            <a:ext cx="1352831" cy="1580999"/>
          </a:xfrm>
          <a:prstGeom prst="rect">
            <a:avLst/>
          </a:prstGeom>
          <a:ln>
            <a:solidFill>
              <a:schemeClr val="tx1"/>
            </a:solidFill>
          </a:ln>
          <a:effectLst>
            <a:outerShdw blurRad="50800" dist="63500" dir="2400000" sx="102000" sy="102000" algn="ctr" rotWithShape="0">
              <a:schemeClr val="bg1">
                <a:lumMod val="50000"/>
              </a:schemeClr>
            </a:outerShdw>
          </a:effectLst>
        </p:spPr>
      </p:pic>
    </p:spTree>
    <p:extLst>
      <p:ext uri="{BB962C8B-B14F-4D97-AF65-F5344CB8AC3E}">
        <p14:creationId xmlns:p14="http://schemas.microsoft.com/office/powerpoint/2010/main" val="12049584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Fall Prevention </a:t>
            </a:r>
            <a:br>
              <a:rPr lang="en-US" dirty="0"/>
            </a:br>
            <a:r>
              <a:rPr lang="en-US" sz="3100" dirty="0"/>
              <a:t>Elevations</a:t>
            </a:r>
            <a:endParaRPr lang="en-US" dirty="0"/>
          </a:p>
        </p:txBody>
      </p:sp>
      <p:sp>
        <p:nvSpPr>
          <p:cNvPr id="3" name="Content Placeholder 2"/>
          <p:cNvSpPr>
            <a:spLocks noGrp="1"/>
          </p:cNvSpPr>
          <p:nvPr>
            <p:ph idx="1"/>
          </p:nvPr>
        </p:nvSpPr>
        <p:spPr>
          <a:xfrm>
            <a:off x="457200" y="1600200"/>
            <a:ext cx="3823398" cy="4039773"/>
          </a:xfrm>
        </p:spPr>
        <p:txBody>
          <a:bodyPr>
            <a:normAutofit fontScale="92500"/>
          </a:bodyPr>
          <a:lstStyle/>
          <a:p>
            <a:r>
              <a:rPr lang="en-US" dirty="0" smtClean="0"/>
              <a:t>Narrow Frame Scaffold Hazards</a:t>
            </a:r>
          </a:p>
          <a:p>
            <a:pPr lvl="1"/>
            <a:r>
              <a:rPr lang="en-US" dirty="0" smtClean="0"/>
              <a:t>Falls </a:t>
            </a:r>
          </a:p>
          <a:p>
            <a:pPr lvl="1"/>
            <a:r>
              <a:rPr lang="en-US" dirty="0" smtClean="0"/>
              <a:t>Tip-Overs</a:t>
            </a:r>
          </a:p>
          <a:p>
            <a:pPr lvl="1"/>
            <a:r>
              <a:rPr lang="en-US" dirty="0" smtClean="0"/>
              <a:t>Electric Shocks</a:t>
            </a:r>
          </a:p>
          <a:p>
            <a:pPr lvl="1"/>
            <a:r>
              <a:rPr lang="en-US" dirty="0" smtClean="0"/>
              <a:t>Structural Failure</a:t>
            </a:r>
          </a:p>
          <a:p>
            <a:r>
              <a:rPr lang="en-US" dirty="0" smtClean="0"/>
              <a:t>Supported and Suspended Scaffolds</a:t>
            </a:r>
          </a:p>
          <a:p>
            <a:endParaRPr lang="en-US" dirty="0" smtClean="0"/>
          </a:p>
          <a:p>
            <a:pPr marL="457200" lvl="1" indent="0">
              <a:buNone/>
            </a:pPr>
            <a:endParaRPr lang="en-US" dirty="0" smtClean="0"/>
          </a:p>
          <a:p>
            <a:pPr lvl="1"/>
            <a:endParaRPr lang="en-US" dirty="0"/>
          </a:p>
        </p:txBody>
      </p:sp>
      <p:pic>
        <p:nvPicPr>
          <p:cNvPr id="4" name="Picture 6" descr="C:\Users\dougjo\LocalCloud\Private\dougjo\Desktop\NF Scaffo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1467" y="1600200"/>
            <a:ext cx="3657600" cy="4039774"/>
          </a:xfrm>
          <a:prstGeom prst="rect">
            <a:avLst/>
          </a:prstGeom>
          <a:noFill/>
          <a:ln>
            <a:solidFill>
              <a:schemeClr val="tx1"/>
            </a:solidFill>
          </a:ln>
          <a:effectLst>
            <a:outerShdw blurRad="50800" dist="63500" dir="2400000" sx="102000" sy="102000" algn="ctr" rotWithShape="0">
              <a:schemeClr val="bg1">
                <a:lumMod val="5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938664"/>
      </p:ext>
    </p:extLst>
  </p:cSld>
  <p:clrMapOvr>
    <a:masterClrMapping/>
  </p:clrMapOvr>
  <p:timing>
    <p:tnLst>
      <p:par>
        <p:cTn id="1" dur="indefinite" restart="never" nodeType="tmRoot"/>
      </p:par>
    </p:tnLst>
  </p:timing>
</p:sld>
</file>

<file path=ppt/theme/theme1.xml><?xml version="1.0" encoding="utf-8"?>
<a:theme xmlns:a="http://schemas.openxmlformats.org/drawingml/2006/main" name="2013ARM_US_C_WHI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2013ARM_US_C_WHITE</Template>
  <TotalTime>4773</TotalTime>
  <Words>3800</Words>
  <Application>Microsoft Office PowerPoint</Application>
  <PresentationFormat>On-screen Show (4:3)</PresentationFormat>
  <Paragraphs>361</Paragraphs>
  <Slides>27</Slides>
  <Notes>27</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2013ARM_US_C_WHITE</vt:lpstr>
      <vt:lpstr>PowerPoint Presentation</vt:lpstr>
      <vt:lpstr>PowerPoint Presentation</vt:lpstr>
      <vt:lpstr>Standards Awareness</vt:lpstr>
      <vt:lpstr>Program Basics</vt:lpstr>
      <vt:lpstr>Fall Prevention Walking Surfaces and Handrails</vt:lpstr>
      <vt:lpstr>Fall Prevention Walking Surfaces</vt:lpstr>
      <vt:lpstr>Fall Prevention  Elevations</vt:lpstr>
      <vt:lpstr>Fall Prevention  Elevations</vt:lpstr>
      <vt:lpstr>Fall Prevention  Elevations</vt:lpstr>
      <vt:lpstr>Fall Prevention  Elevations</vt:lpstr>
      <vt:lpstr>Fall Prevention  Elevations</vt:lpstr>
      <vt:lpstr>Reducing Strains</vt:lpstr>
      <vt:lpstr>Computer Workstation Ergonomics</vt:lpstr>
      <vt:lpstr>Don’t Be Shocked! Electrical Safety</vt:lpstr>
      <vt:lpstr>Don’t Be Shocked! Electrical Safety</vt:lpstr>
      <vt:lpstr>Lockout/Blockout/Tagout</vt:lpstr>
      <vt:lpstr>Lockout/Blockout/Tagout</vt:lpstr>
      <vt:lpstr>Machine Safety</vt:lpstr>
      <vt:lpstr>Machine Safety</vt:lpstr>
      <vt:lpstr>Transportation</vt:lpstr>
      <vt:lpstr>Groundskeeping</vt:lpstr>
      <vt:lpstr>Hazard Communication</vt:lpstr>
      <vt:lpstr>Chemicals and Safety Data Sheets (Material Safety Data Sheets)</vt:lpstr>
      <vt:lpstr>Personal Protective Equipment (PPE)</vt:lpstr>
      <vt:lpstr>A Major Role</vt:lpstr>
      <vt:lpstr>Resources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Dougan</dc:creator>
  <cp:lastModifiedBy>John Dougan</cp:lastModifiedBy>
  <cp:revision>157</cp:revision>
  <cp:lastPrinted>2015-07-28T22:30:26Z</cp:lastPrinted>
  <dcterms:created xsi:type="dcterms:W3CDTF">2015-07-13T18:02:58Z</dcterms:created>
  <dcterms:modified xsi:type="dcterms:W3CDTF">2015-08-10T17:01:45Z</dcterms:modified>
</cp:coreProperties>
</file>