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88" r:id="rId2"/>
    <p:sldId id="489" r:id="rId3"/>
    <p:sldId id="490" r:id="rId4"/>
    <p:sldId id="492" r:id="rId5"/>
    <p:sldId id="495" r:id="rId6"/>
    <p:sldId id="496" r:id="rId7"/>
    <p:sldId id="598" r:id="rId8"/>
    <p:sldId id="600" r:id="rId9"/>
    <p:sldId id="602" r:id="rId10"/>
    <p:sldId id="606" r:id="rId11"/>
    <p:sldId id="592" r:id="rId12"/>
    <p:sldId id="561" r:id="rId13"/>
    <p:sldId id="562" r:id="rId14"/>
    <p:sldId id="565" r:id="rId15"/>
    <p:sldId id="754" r:id="rId16"/>
    <p:sldId id="755" r:id="rId17"/>
    <p:sldId id="705" r:id="rId18"/>
    <p:sldId id="279" r:id="rId19"/>
    <p:sldId id="722" r:id="rId20"/>
    <p:sldId id="630" r:id="rId21"/>
    <p:sldId id="831" r:id="rId22"/>
    <p:sldId id="637" r:id="rId23"/>
    <p:sldId id="638" r:id="rId24"/>
    <p:sldId id="639" r:id="rId25"/>
    <p:sldId id="640" r:id="rId26"/>
    <p:sldId id="819" r:id="rId27"/>
    <p:sldId id="690" r:id="rId28"/>
    <p:sldId id="764" r:id="rId29"/>
    <p:sldId id="765" r:id="rId30"/>
    <p:sldId id="645" r:id="rId31"/>
    <p:sldId id="646" r:id="rId32"/>
    <p:sldId id="647" r:id="rId33"/>
    <p:sldId id="648" r:id="rId34"/>
    <p:sldId id="776" r:id="rId35"/>
    <p:sldId id="393" r:id="rId36"/>
    <p:sldId id="658" r:id="rId37"/>
    <p:sldId id="659" r:id="rId38"/>
    <p:sldId id="664" r:id="rId39"/>
    <p:sldId id="665" r:id="rId40"/>
    <p:sldId id="666" r:id="rId41"/>
    <p:sldId id="709" r:id="rId42"/>
    <p:sldId id="710" r:id="rId43"/>
    <p:sldId id="713" r:id="rId44"/>
    <p:sldId id="714" r:id="rId45"/>
    <p:sldId id="715" r:id="rId46"/>
    <p:sldId id="71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99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31" autoAdjust="0"/>
  </p:normalViewPr>
  <p:slideViewPr>
    <p:cSldViewPr>
      <p:cViewPr varScale="1">
        <p:scale>
          <a:sx n="95" d="100"/>
          <a:sy n="95" d="100"/>
        </p:scale>
        <p:origin x="-444" y="-102"/>
      </p:cViewPr>
      <p:guideLst>
        <p:guide orient="horz" pos="1558"/>
        <p:guide orient="horz" pos="548"/>
        <p:guide orient="horz" pos="2212"/>
        <p:guide orient="horz" pos="720"/>
        <p:guide orient="horz" pos="2985"/>
        <p:guide pos="1723"/>
        <p:guide pos="388"/>
        <p:guide pos="5074"/>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5" d="100"/>
          <a:sy n="75" d="100"/>
        </p:scale>
        <p:origin x="528" y="13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8147A-6E59-4267-82A2-C0E3D4DFA916}" type="doc">
      <dgm:prSet loTypeId="urn:microsoft.com/office/officeart/2005/8/layout/arrow2" loCatId="process" qsTypeId="urn:microsoft.com/office/officeart/2005/8/quickstyle/3d3" qsCatId="3D" csTypeId="urn:microsoft.com/office/officeart/2005/8/colors/colorful1#1" csCatId="colorful" phldr="1"/>
      <dgm:spPr/>
    </dgm:pt>
    <dgm:pt modelId="{B1B3E93F-B0CD-4031-AC36-1904E38F9AEE}">
      <dgm:prSet phldrT="[Text]" custT="1"/>
      <dgm:spPr/>
      <dgm:t>
        <a:bodyPr/>
        <a:lstStyle/>
        <a:p>
          <a:r>
            <a:rPr lang="en-US" sz="1800" b="1" dirty="0" smtClean="0"/>
            <a:t>Loosened Tier</a:t>
          </a:r>
          <a:endParaRPr lang="en-US" sz="1800" b="1" dirty="0"/>
        </a:p>
        <a:p>
          <a:r>
            <a:rPr lang="en-US" sz="1600" b="1" dirty="0" smtClean="0"/>
            <a:t>Support is needed in order to reach the standard</a:t>
          </a:r>
          <a:endParaRPr lang="en-US" sz="1600" b="1" dirty="0"/>
        </a:p>
      </dgm:t>
    </dgm:pt>
    <dgm:pt modelId="{7B78D44C-4870-4F18-B4ED-22B0E8BEC983}" type="parTrans" cxnId="{B73AC890-CCEC-404D-9504-0A4AE549CCCF}">
      <dgm:prSet/>
      <dgm:spPr/>
      <dgm:t>
        <a:bodyPr/>
        <a:lstStyle/>
        <a:p>
          <a:endParaRPr lang="en-US"/>
        </a:p>
      </dgm:t>
    </dgm:pt>
    <dgm:pt modelId="{F347DE1B-4EE6-4492-97E6-F3491E194ED4}" type="sibTrans" cxnId="{B73AC890-CCEC-404D-9504-0A4AE549CCCF}">
      <dgm:prSet/>
      <dgm:spPr/>
      <dgm:t>
        <a:bodyPr/>
        <a:lstStyle/>
        <a:p>
          <a:endParaRPr lang="en-US"/>
        </a:p>
      </dgm:t>
    </dgm:pt>
    <dgm:pt modelId="{182D07BC-326A-4CF8-AFE8-8FA9CE5F2E40}">
      <dgm:prSet phldrT="[Text]"/>
      <dgm:spPr/>
      <dgm:t>
        <a:bodyPr/>
        <a:lstStyle/>
        <a:p>
          <a:r>
            <a:rPr lang="en-US" b="1" dirty="0" smtClean="0"/>
            <a:t>Just Right Tier</a:t>
          </a:r>
          <a:endParaRPr lang="en-US" b="1" dirty="0"/>
        </a:p>
        <a:p>
          <a:r>
            <a:rPr lang="en-US" b="1" dirty="0" smtClean="0"/>
            <a:t>Instruction and Practice is needed to reach the standard</a:t>
          </a:r>
          <a:endParaRPr lang="en-US" b="1" dirty="0"/>
        </a:p>
      </dgm:t>
    </dgm:pt>
    <dgm:pt modelId="{81602940-FAB9-44BB-8261-53EFACB7E274}" type="parTrans" cxnId="{ED060208-DC3E-46C7-BF2D-3BBDD7B6EB87}">
      <dgm:prSet/>
      <dgm:spPr/>
      <dgm:t>
        <a:bodyPr/>
        <a:lstStyle/>
        <a:p>
          <a:endParaRPr lang="en-US"/>
        </a:p>
      </dgm:t>
    </dgm:pt>
    <dgm:pt modelId="{0BDDD7F2-5BAE-49D2-82F5-DD00DAD3C4DC}" type="sibTrans" cxnId="{ED060208-DC3E-46C7-BF2D-3BBDD7B6EB87}">
      <dgm:prSet/>
      <dgm:spPr/>
      <dgm:t>
        <a:bodyPr/>
        <a:lstStyle/>
        <a:p>
          <a:endParaRPr lang="en-US"/>
        </a:p>
      </dgm:t>
    </dgm:pt>
    <dgm:pt modelId="{57D6997A-7658-4A29-A4CA-E91129FD9955}">
      <dgm:prSet phldrT="[Text]"/>
      <dgm:spPr/>
      <dgm:t>
        <a:bodyPr/>
        <a:lstStyle/>
        <a:p>
          <a:r>
            <a:rPr lang="en-US" b="1" dirty="0" smtClean="0"/>
            <a:t>Tightened Tier</a:t>
          </a:r>
          <a:endParaRPr lang="en-US" b="1" dirty="0"/>
        </a:p>
        <a:p>
          <a:r>
            <a:rPr lang="en-US" b="1" dirty="0" smtClean="0"/>
            <a:t>Demonstrated mastery of standard.  More depth and complexity is needed to enrich the standard</a:t>
          </a:r>
          <a:endParaRPr lang="en-US" b="1" dirty="0"/>
        </a:p>
      </dgm:t>
    </dgm:pt>
    <dgm:pt modelId="{1E68ABEA-317C-4A26-8D3E-7509A3F4FE20}" type="parTrans" cxnId="{C9F53E4B-60A9-4A15-869F-0E6E6FAB3215}">
      <dgm:prSet/>
      <dgm:spPr/>
      <dgm:t>
        <a:bodyPr/>
        <a:lstStyle/>
        <a:p>
          <a:endParaRPr lang="en-US"/>
        </a:p>
      </dgm:t>
    </dgm:pt>
    <dgm:pt modelId="{2CA538DB-7940-404C-83C0-3519BD91505F}" type="sibTrans" cxnId="{C9F53E4B-60A9-4A15-869F-0E6E6FAB3215}">
      <dgm:prSet/>
      <dgm:spPr/>
      <dgm:t>
        <a:bodyPr/>
        <a:lstStyle/>
        <a:p>
          <a:endParaRPr lang="en-US"/>
        </a:p>
      </dgm:t>
    </dgm:pt>
    <dgm:pt modelId="{A440D2D5-468E-4B25-921B-433EC109099B}" type="pres">
      <dgm:prSet presAssocID="{8DD8147A-6E59-4267-82A2-C0E3D4DFA916}" presName="arrowDiagram" presStyleCnt="0">
        <dgm:presLayoutVars>
          <dgm:chMax val="5"/>
          <dgm:dir/>
          <dgm:resizeHandles val="exact"/>
        </dgm:presLayoutVars>
      </dgm:prSet>
      <dgm:spPr/>
    </dgm:pt>
    <dgm:pt modelId="{92C8D849-8503-41BE-B458-3428F7DD21B8}" type="pres">
      <dgm:prSet presAssocID="{8DD8147A-6E59-4267-82A2-C0E3D4DFA916}" presName="arrow" presStyleLbl="bgShp" presStyleIdx="0" presStyleCnt="1" custScaleX="129426" custScaleY="100000"/>
      <dgm:spPr/>
    </dgm:pt>
    <dgm:pt modelId="{84374211-3AF2-4ADD-9571-3DA70ADA86A3}" type="pres">
      <dgm:prSet presAssocID="{8DD8147A-6E59-4267-82A2-C0E3D4DFA916}" presName="arrowDiagram3" presStyleCnt="0"/>
      <dgm:spPr/>
    </dgm:pt>
    <dgm:pt modelId="{19DBFE50-DC82-4F30-86C3-37C17227C636}" type="pres">
      <dgm:prSet presAssocID="{B1B3E93F-B0CD-4031-AC36-1904E38F9AEE}" presName="bullet3a" presStyleLbl="node1" presStyleIdx="0" presStyleCnt="3"/>
      <dgm:spPr/>
    </dgm:pt>
    <dgm:pt modelId="{84EA2B4A-889C-416E-9E47-17BB979ED5F7}" type="pres">
      <dgm:prSet presAssocID="{B1B3E93F-B0CD-4031-AC36-1904E38F9AEE}" presName="textBox3a" presStyleLbl="revTx" presStyleIdx="0" presStyleCnt="3">
        <dgm:presLayoutVars>
          <dgm:bulletEnabled val="1"/>
        </dgm:presLayoutVars>
      </dgm:prSet>
      <dgm:spPr/>
      <dgm:t>
        <a:bodyPr/>
        <a:lstStyle/>
        <a:p>
          <a:endParaRPr lang="en-US"/>
        </a:p>
      </dgm:t>
    </dgm:pt>
    <dgm:pt modelId="{03E747BC-CD40-4CCD-BFB3-FCC90488EE1A}" type="pres">
      <dgm:prSet presAssocID="{182D07BC-326A-4CF8-AFE8-8FA9CE5F2E40}" presName="bullet3b" presStyleLbl="node1" presStyleIdx="1" presStyleCnt="3"/>
      <dgm:spPr/>
    </dgm:pt>
    <dgm:pt modelId="{12654BC1-7FAF-46B7-AF76-65EC465C2AE8}" type="pres">
      <dgm:prSet presAssocID="{182D07BC-326A-4CF8-AFE8-8FA9CE5F2E40}" presName="textBox3b" presStyleLbl="revTx" presStyleIdx="1" presStyleCnt="3">
        <dgm:presLayoutVars>
          <dgm:bulletEnabled val="1"/>
        </dgm:presLayoutVars>
      </dgm:prSet>
      <dgm:spPr/>
      <dgm:t>
        <a:bodyPr/>
        <a:lstStyle/>
        <a:p>
          <a:endParaRPr lang="en-US"/>
        </a:p>
      </dgm:t>
    </dgm:pt>
    <dgm:pt modelId="{0D825E38-3BC9-48A4-9FA4-06669D85BDF8}" type="pres">
      <dgm:prSet presAssocID="{57D6997A-7658-4A29-A4CA-E91129FD9955}" presName="bullet3c" presStyleLbl="node1" presStyleIdx="2" presStyleCnt="3"/>
      <dgm:spPr/>
    </dgm:pt>
    <dgm:pt modelId="{9FBCAB6B-B7A7-4EAD-86A6-37C8E144272A}" type="pres">
      <dgm:prSet presAssocID="{57D6997A-7658-4A29-A4CA-E91129FD9955}" presName="textBox3c" presStyleLbl="revTx" presStyleIdx="2" presStyleCnt="3">
        <dgm:presLayoutVars>
          <dgm:bulletEnabled val="1"/>
        </dgm:presLayoutVars>
      </dgm:prSet>
      <dgm:spPr/>
      <dgm:t>
        <a:bodyPr/>
        <a:lstStyle/>
        <a:p>
          <a:endParaRPr lang="en-US"/>
        </a:p>
      </dgm:t>
    </dgm:pt>
  </dgm:ptLst>
  <dgm:cxnLst>
    <dgm:cxn modelId="{7ED91C24-6405-4AEE-9727-F9EA919F6CF2}" type="presOf" srcId="{8DD8147A-6E59-4267-82A2-C0E3D4DFA916}" destId="{A440D2D5-468E-4B25-921B-433EC109099B}" srcOrd="0" destOrd="0" presId="urn:microsoft.com/office/officeart/2005/8/layout/arrow2"/>
    <dgm:cxn modelId="{6A32204F-4D22-4E09-8916-CB34E8553B9C}" type="presOf" srcId="{57D6997A-7658-4A29-A4CA-E91129FD9955}" destId="{9FBCAB6B-B7A7-4EAD-86A6-37C8E144272A}" srcOrd="0" destOrd="0" presId="urn:microsoft.com/office/officeart/2005/8/layout/arrow2"/>
    <dgm:cxn modelId="{7D749CEB-57FE-4278-9FCE-61EAE92E48B5}" type="presOf" srcId="{182D07BC-326A-4CF8-AFE8-8FA9CE5F2E40}" destId="{12654BC1-7FAF-46B7-AF76-65EC465C2AE8}" srcOrd="0" destOrd="0" presId="urn:microsoft.com/office/officeart/2005/8/layout/arrow2"/>
    <dgm:cxn modelId="{ED060208-DC3E-46C7-BF2D-3BBDD7B6EB87}" srcId="{8DD8147A-6E59-4267-82A2-C0E3D4DFA916}" destId="{182D07BC-326A-4CF8-AFE8-8FA9CE5F2E40}" srcOrd="1" destOrd="0" parTransId="{81602940-FAB9-44BB-8261-53EFACB7E274}" sibTransId="{0BDDD7F2-5BAE-49D2-82F5-DD00DAD3C4DC}"/>
    <dgm:cxn modelId="{B73AC890-CCEC-404D-9504-0A4AE549CCCF}" srcId="{8DD8147A-6E59-4267-82A2-C0E3D4DFA916}" destId="{B1B3E93F-B0CD-4031-AC36-1904E38F9AEE}" srcOrd="0" destOrd="0" parTransId="{7B78D44C-4870-4F18-B4ED-22B0E8BEC983}" sibTransId="{F347DE1B-4EE6-4492-97E6-F3491E194ED4}"/>
    <dgm:cxn modelId="{C9F53E4B-60A9-4A15-869F-0E6E6FAB3215}" srcId="{8DD8147A-6E59-4267-82A2-C0E3D4DFA916}" destId="{57D6997A-7658-4A29-A4CA-E91129FD9955}" srcOrd="2" destOrd="0" parTransId="{1E68ABEA-317C-4A26-8D3E-7509A3F4FE20}" sibTransId="{2CA538DB-7940-404C-83C0-3519BD91505F}"/>
    <dgm:cxn modelId="{2F8EF851-484B-4C26-A82B-5B4175F7E7EF}" type="presOf" srcId="{B1B3E93F-B0CD-4031-AC36-1904E38F9AEE}" destId="{84EA2B4A-889C-416E-9E47-17BB979ED5F7}" srcOrd="0" destOrd="0" presId="urn:microsoft.com/office/officeart/2005/8/layout/arrow2"/>
    <dgm:cxn modelId="{E3E6CCAC-A26E-40DA-8D79-F71C35BEBB28}" type="presParOf" srcId="{A440D2D5-468E-4B25-921B-433EC109099B}" destId="{92C8D849-8503-41BE-B458-3428F7DD21B8}" srcOrd="0" destOrd="0" presId="urn:microsoft.com/office/officeart/2005/8/layout/arrow2"/>
    <dgm:cxn modelId="{1B75C652-40B2-4FD2-9634-ADFD03C21CE1}" type="presParOf" srcId="{A440D2D5-468E-4B25-921B-433EC109099B}" destId="{84374211-3AF2-4ADD-9571-3DA70ADA86A3}" srcOrd="1" destOrd="0" presId="urn:microsoft.com/office/officeart/2005/8/layout/arrow2"/>
    <dgm:cxn modelId="{9A8AD5E5-BB1E-462F-AD79-8CC661690B7C}" type="presParOf" srcId="{84374211-3AF2-4ADD-9571-3DA70ADA86A3}" destId="{19DBFE50-DC82-4F30-86C3-37C17227C636}" srcOrd="0" destOrd="0" presId="urn:microsoft.com/office/officeart/2005/8/layout/arrow2"/>
    <dgm:cxn modelId="{2444007F-5FBB-4C59-A5FF-AE7EF5416D61}" type="presParOf" srcId="{84374211-3AF2-4ADD-9571-3DA70ADA86A3}" destId="{84EA2B4A-889C-416E-9E47-17BB979ED5F7}" srcOrd="1" destOrd="0" presId="urn:microsoft.com/office/officeart/2005/8/layout/arrow2"/>
    <dgm:cxn modelId="{74A0F763-2396-4F1F-BF6D-F6F5712B672C}" type="presParOf" srcId="{84374211-3AF2-4ADD-9571-3DA70ADA86A3}" destId="{03E747BC-CD40-4CCD-BFB3-FCC90488EE1A}" srcOrd="2" destOrd="0" presId="urn:microsoft.com/office/officeart/2005/8/layout/arrow2"/>
    <dgm:cxn modelId="{7AECF22D-B783-4CB7-A77E-60B036558D3D}" type="presParOf" srcId="{84374211-3AF2-4ADD-9571-3DA70ADA86A3}" destId="{12654BC1-7FAF-46B7-AF76-65EC465C2AE8}" srcOrd="3" destOrd="0" presId="urn:microsoft.com/office/officeart/2005/8/layout/arrow2"/>
    <dgm:cxn modelId="{F7314963-ABA6-47AF-A9FE-B038435106F8}" type="presParOf" srcId="{84374211-3AF2-4ADD-9571-3DA70ADA86A3}" destId="{0D825E38-3BC9-48A4-9FA4-06669D85BDF8}" srcOrd="4" destOrd="0" presId="urn:microsoft.com/office/officeart/2005/8/layout/arrow2"/>
    <dgm:cxn modelId="{D038C5D3-A7D8-4F9F-9BB8-AD8D5B90D325}" type="presParOf" srcId="{84374211-3AF2-4ADD-9571-3DA70ADA86A3}" destId="{9FBCAB6B-B7A7-4EAD-86A6-37C8E14427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8D849-8503-41BE-B458-3428F7DD21B8}">
      <dsp:nvSpPr>
        <dsp:cNvPr id="0" name=""/>
        <dsp:cNvSpPr/>
      </dsp:nvSpPr>
      <dsp:spPr>
        <a:xfrm>
          <a:off x="-1020228" y="233362"/>
          <a:ext cx="8974657" cy="4333875"/>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9DBFE50-DC82-4F30-86C3-37C17227C636}">
      <dsp:nvSpPr>
        <dsp:cNvPr id="0" name=""/>
        <dsp:cNvSpPr/>
      </dsp:nvSpPr>
      <dsp:spPr>
        <a:xfrm>
          <a:off x="880643" y="3224603"/>
          <a:ext cx="180289" cy="18028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4EA2B4A-889C-416E-9E47-17BB979ED5F7}">
      <dsp:nvSpPr>
        <dsp:cNvPr id="0" name=""/>
        <dsp:cNvSpPr/>
      </dsp:nvSpPr>
      <dsp:spPr>
        <a:xfrm>
          <a:off x="970788" y="3314747"/>
          <a:ext cx="1615668" cy="12524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5532" tIns="0" rIns="0" bIns="0" numCol="1" spcCol="1270" anchor="t" anchorCtr="0">
          <a:noAutofit/>
        </a:bodyPr>
        <a:lstStyle/>
        <a:p>
          <a:pPr lvl="0" algn="l" defTabSz="800100">
            <a:lnSpc>
              <a:spcPct val="90000"/>
            </a:lnSpc>
            <a:spcBef>
              <a:spcPct val="0"/>
            </a:spcBef>
            <a:spcAft>
              <a:spcPct val="35000"/>
            </a:spcAft>
          </a:pPr>
          <a:r>
            <a:rPr lang="en-US" sz="1800" b="1" kern="1200" dirty="0" smtClean="0"/>
            <a:t>Loosened Tier</a:t>
          </a:r>
          <a:endParaRPr lang="en-US" sz="1800" b="1" kern="1200" dirty="0"/>
        </a:p>
        <a:p>
          <a:pPr lvl="0" algn="l" defTabSz="800100">
            <a:lnSpc>
              <a:spcPct val="90000"/>
            </a:lnSpc>
            <a:spcBef>
              <a:spcPct val="0"/>
            </a:spcBef>
            <a:spcAft>
              <a:spcPct val="35000"/>
            </a:spcAft>
          </a:pPr>
          <a:r>
            <a:rPr lang="en-US" sz="1600" b="1" kern="1200" dirty="0" smtClean="0"/>
            <a:t>Support is needed in order to reach the standard</a:t>
          </a:r>
          <a:endParaRPr lang="en-US" sz="1600" b="1" kern="1200" dirty="0"/>
        </a:p>
      </dsp:txBody>
      <dsp:txXfrm>
        <a:off x="970788" y="3314747"/>
        <a:ext cx="1615668" cy="1252489"/>
      </dsp:txXfrm>
    </dsp:sp>
    <dsp:sp modelId="{03E747BC-CD40-4CCD-BFB3-FCC90488EE1A}">
      <dsp:nvSpPr>
        <dsp:cNvPr id="0" name=""/>
        <dsp:cNvSpPr/>
      </dsp:nvSpPr>
      <dsp:spPr>
        <a:xfrm>
          <a:off x="2472042" y="2046655"/>
          <a:ext cx="325907" cy="325907"/>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2654BC1-7FAF-46B7-AF76-65EC465C2AE8}">
      <dsp:nvSpPr>
        <dsp:cNvPr id="0" name=""/>
        <dsp:cNvSpPr/>
      </dsp:nvSpPr>
      <dsp:spPr>
        <a:xfrm>
          <a:off x="2634996" y="2209609"/>
          <a:ext cx="1664208" cy="23576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2692" tIns="0" rIns="0" bIns="0" numCol="1" spcCol="1270" anchor="t" anchorCtr="0">
          <a:noAutofit/>
        </a:bodyPr>
        <a:lstStyle/>
        <a:p>
          <a:pPr lvl="0" algn="l" defTabSz="800100">
            <a:lnSpc>
              <a:spcPct val="90000"/>
            </a:lnSpc>
            <a:spcBef>
              <a:spcPct val="0"/>
            </a:spcBef>
            <a:spcAft>
              <a:spcPct val="35000"/>
            </a:spcAft>
          </a:pPr>
          <a:r>
            <a:rPr lang="en-US" sz="1800" b="1" kern="1200" dirty="0" smtClean="0"/>
            <a:t>Just Right Tier</a:t>
          </a:r>
          <a:endParaRPr lang="en-US" sz="1800" b="1" kern="1200" dirty="0"/>
        </a:p>
        <a:p>
          <a:pPr lvl="0" algn="l" defTabSz="800100">
            <a:lnSpc>
              <a:spcPct val="90000"/>
            </a:lnSpc>
            <a:spcBef>
              <a:spcPct val="0"/>
            </a:spcBef>
            <a:spcAft>
              <a:spcPct val="35000"/>
            </a:spcAft>
          </a:pPr>
          <a:r>
            <a:rPr lang="en-US" sz="1800" b="1" kern="1200" dirty="0" smtClean="0"/>
            <a:t>Instruction and Practice is needed to reach the standard</a:t>
          </a:r>
          <a:endParaRPr lang="en-US" sz="1800" b="1" kern="1200" dirty="0"/>
        </a:p>
      </dsp:txBody>
      <dsp:txXfrm>
        <a:off x="2634996" y="2209609"/>
        <a:ext cx="1664208" cy="2357628"/>
      </dsp:txXfrm>
    </dsp:sp>
    <dsp:sp modelId="{0D825E38-3BC9-48A4-9FA4-06669D85BDF8}">
      <dsp:nvSpPr>
        <dsp:cNvPr id="0" name=""/>
        <dsp:cNvSpPr/>
      </dsp:nvSpPr>
      <dsp:spPr>
        <a:xfrm>
          <a:off x="4385881" y="1329832"/>
          <a:ext cx="450723" cy="45072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FBCAB6B-B7A7-4EAD-86A6-37C8E144272A}">
      <dsp:nvSpPr>
        <dsp:cNvPr id="0" name=""/>
        <dsp:cNvSpPr/>
      </dsp:nvSpPr>
      <dsp:spPr>
        <a:xfrm>
          <a:off x="4611243" y="1555194"/>
          <a:ext cx="1664208" cy="301204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38829" tIns="0" rIns="0" bIns="0" numCol="1" spcCol="1270" anchor="t" anchorCtr="0">
          <a:noAutofit/>
        </a:bodyPr>
        <a:lstStyle/>
        <a:p>
          <a:pPr lvl="0" algn="l" defTabSz="800100">
            <a:lnSpc>
              <a:spcPct val="90000"/>
            </a:lnSpc>
            <a:spcBef>
              <a:spcPct val="0"/>
            </a:spcBef>
            <a:spcAft>
              <a:spcPct val="35000"/>
            </a:spcAft>
          </a:pPr>
          <a:r>
            <a:rPr lang="en-US" sz="1800" b="1" kern="1200" dirty="0" smtClean="0"/>
            <a:t>Tightened Tier</a:t>
          </a:r>
          <a:endParaRPr lang="en-US" sz="1800" b="1" kern="1200" dirty="0"/>
        </a:p>
        <a:p>
          <a:pPr lvl="0" algn="l" defTabSz="800100">
            <a:lnSpc>
              <a:spcPct val="90000"/>
            </a:lnSpc>
            <a:spcBef>
              <a:spcPct val="0"/>
            </a:spcBef>
            <a:spcAft>
              <a:spcPct val="35000"/>
            </a:spcAft>
          </a:pPr>
          <a:r>
            <a:rPr lang="en-US" sz="1800" b="1" kern="1200" dirty="0" smtClean="0"/>
            <a:t>Demonstrated mastery of standard.  More depth and complexity is needed to enrich the standard</a:t>
          </a:r>
          <a:endParaRPr lang="en-US" sz="1800" b="1" kern="1200" dirty="0"/>
        </a:p>
      </dsp:txBody>
      <dsp:txXfrm>
        <a:off x="4611243" y="1555194"/>
        <a:ext cx="1664208" cy="301204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D6BE1D7-A954-4CDD-9E17-0A28EBE1FB41}" type="datetimeFigureOut">
              <a:rPr lang="en-US"/>
              <a:pPr>
                <a:defRPr/>
              </a:pPr>
              <a:t>8/20/2013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74F59E2-5EE4-43B9-83AD-F7C154D5187D}" type="slidenum">
              <a:rPr lang="en-US"/>
              <a:pPr>
                <a:defRPr/>
              </a:pPr>
              <a:t>‹#›</a:t>
            </a:fld>
            <a:endParaRPr lang="en-US"/>
          </a:p>
        </p:txBody>
      </p:sp>
    </p:spTree>
    <p:extLst>
      <p:ext uri="{BB962C8B-B14F-4D97-AF65-F5344CB8AC3E}">
        <p14:creationId xmlns:p14="http://schemas.microsoft.com/office/powerpoint/2010/main" val="142536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BDDEC23-AB4A-4595-9AF6-EADDEA79ABF9}" type="slidenum">
              <a:rPr lang="en-US" altLang="en-US" smtClean="0"/>
              <a:pPr eaLnBrk="1" fontAlgn="base" hangingPunct="1">
                <a:spcBef>
                  <a:spcPct val="0"/>
                </a:spcBef>
                <a:spcAft>
                  <a:spcPct val="0"/>
                </a:spcAft>
              </a:pPr>
              <a:t>1</a:t>
            </a:fld>
            <a:endParaRPr lang="en-US" altLang="en-US" smtClean="0"/>
          </a:p>
        </p:txBody>
      </p:sp>
      <p:sp>
        <p:nvSpPr>
          <p:cNvPr id="522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dirty="0" smtClean="0">
                <a:ea typeface="MS PGothic" charset="-128"/>
                <a:cs typeface="MS PGothic" charset="-128"/>
              </a:rPr>
              <a:t>Go through the four secrets for sharing learning goals with students and reference the previous brain gym activity.</a:t>
            </a:r>
          </a:p>
          <a:p>
            <a:pPr eaLnBrk="1" hangingPunct="1">
              <a:spcBef>
                <a:spcPct val="0"/>
              </a:spcBef>
              <a:defRPr/>
            </a:pPr>
            <a:endParaRPr lang="en-US" dirty="0" smtClean="0">
              <a:ea typeface="MS PGothic" charset="-128"/>
              <a:cs typeface="MS PGothic" charset="-128"/>
            </a:endParaRPr>
          </a:p>
          <a:p>
            <a:pPr eaLnBrk="1" hangingPunct="1">
              <a:spcBef>
                <a:spcPct val="0"/>
              </a:spcBef>
              <a:defRPr/>
            </a:pPr>
            <a:r>
              <a:rPr lang="en-US" i="1" dirty="0" smtClean="0">
                <a:ea typeface="MS PGothic" charset="-128"/>
                <a:cs typeface="MS PGothic" charset="-128"/>
              </a:rPr>
              <a:t>Click to reveal tips.</a:t>
            </a:r>
          </a:p>
          <a:p>
            <a:pPr eaLnBrk="1" hangingPunct="1">
              <a:spcBef>
                <a:spcPct val="0"/>
              </a:spcBef>
              <a:defRPr/>
            </a:pPr>
            <a:endParaRPr lang="en-US" i="1" dirty="0" smtClean="0">
              <a:ea typeface="MS PGothic" charset="-128"/>
              <a:cs typeface="MS PGothic" charset="-128"/>
            </a:endParaRPr>
          </a:p>
          <a:p>
            <a:pPr marL="228600" indent="-228600" eaLnBrk="1" hangingPunct="1">
              <a:spcBef>
                <a:spcPct val="0"/>
              </a:spcBef>
              <a:buFont typeface="+mj-lt"/>
              <a:buAutoNum type="arabicPeriod"/>
              <a:defRPr/>
            </a:pPr>
            <a:r>
              <a:rPr lang="en-US" dirty="0" smtClean="0">
                <a:ea typeface="MS PGothic" charset="-128"/>
                <a:cs typeface="MS PGothic" charset="-128"/>
              </a:rPr>
              <a:t>Recall that I didn't</a:t>
            </a:r>
            <a:r>
              <a:rPr lang="en-US" altLang="ja-JP" dirty="0" smtClean="0"/>
              <a:t> simply write the brain gym goal on a piece of chart paper, but rather I made you aware of the goal.</a:t>
            </a:r>
          </a:p>
          <a:p>
            <a:pPr marL="228600" indent="-228600" eaLnBrk="1" hangingPunct="1">
              <a:spcBef>
                <a:spcPct val="0"/>
              </a:spcBef>
              <a:buFont typeface="+mj-lt"/>
              <a:buAutoNum type="arabicPeriod"/>
              <a:defRPr/>
            </a:pPr>
            <a:r>
              <a:rPr lang="en-US" dirty="0" smtClean="0">
                <a:ea typeface="MS PGothic" charset="-128"/>
                <a:cs typeface="MS PGothic" charset="-128"/>
              </a:rPr>
              <a:t>I asked you to paraphrase the goal.</a:t>
            </a:r>
          </a:p>
          <a:p>
            <a:pPr marL="228600" indent="-228600" eaLnBrk="1" hangingPunct="1">
              <a:spcBef>
                <a:spcPct val="0"/>
              </a:spcBef>
              <a:buFont typeface="+mj-lt"/>
              <a:buAutoNum type="arabicPeriod"/>
              <a:defRPr/>
            </a:pPr>
            <a:r>
              <a:rPr lang="en-US" dirty="0" smtClean="0">
                <a:ea typeface="MS PGothic" charset="-128"/>
                <a:cs typeface="MS PGothic" charset="-128"/>
              </a:rPr>
              <a:t>My goal was stated as a learning objective that I wanted you to achieve. I didn't</a:t>
            </a:r>
            <a:r>
              <a:rPr lang="en-US" altLang="ja-JP" dirty="0" smtClean="0"/>
              <a:t> give a list of activities we would do. </a:t>
            </a:r>
          </a:p>
          <a:p>
            <a:pPr marL="228600" indent="-228600" eaLnBrk="1" hangingPunct="1">
              <a:spcBef>
                <a:spcPct val="0"/>
              </a:spcBef>
              <a:buFont typeface="+mj-lt"/>
              <a:buAutoNum type="arabicPeriod"/>
              <a:defRPr/>
            </a:pPr>
            <a:r>
              <a:rPr lang="en-US" dirty="0" smtClean="0">
                <a:ea typeface="MS PGothic" charset="-128"/>
                <a:cs typeface="MS PGothic" charset="-128"/>
              </a:rPr>
              <a:t>Lastly the only criteria that I did share was that I wanted full participation and for you to be able to share the reason we did the brain gym activities.</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EDBD41-EC04-4B1B-9F9D-3DFB1C05105D}" type="slidenum">
              <a:rPr lang="en-US" smtClean="0">
                <a:solidFill>
                  <a:srgbClr val="000000"/>
                </a:solidFill>
                <a:ea typeface="MS PGothic" pitchFamily="34" charset="-128"/>
              </a:rPr>
              <a:pPr fontAlgn="base">
                <a:spcBef>
                  <a:spcPct val="0"/>
                </a:spcBef>
                <a:spcAft>
                  <a:spcPct val="0"/>
                </a:spcAft>
                <a:defRPr/>
              </a:pPr>
              <a:t>11</a:t>
            </a:fld>
            <a:endParaRPr lang="en-US" smtClean="0">
              <a:solidFill>
                <a:srgbClr val="000000"/>
              </a:solidFill>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eaLnBrk="1" hangingPunct="1">
              <a:spcBef>
                <a:spcPct val="0"/>
              </a:spcBef>
            </a:pPr>
            <a:r>
              <a:rPr lang="en-US" altLang="en-US" smtClean="0"/>
              <a:t>Explain that assessment takes various forms that support instruction in different ways.</a:t>
            </a:r>
          </a:p>
          <a:p>
            <a:pPr marL="115888" indent="-115888" eaLnBrk="1" hangingPunct="1">
              <a:spcBef>
                <a:spcPct val="0"/>
              </a:spcBef>
            </a:pPr>
            <a:endParaRPr lang="en-US" altLang="en-US" smtClean="0"/>
          </a:p>
          <a:p>
            <a:pPr marL="115888" indent="-115888" eaLnBrk="1" hangingPunct="1">
              <a:spcBef>
                <a:spcPct val="0"/>
              </a:spcBef>
              <a:buFontTx/>
              <a:buChar char="•"/>
            </a:pPr>
            <a:r>
              <a:rPr lang="en-US" altLang="en-US" b="1" smtClean="0"/>
              <a:t>Pre-assessment</a:t>
            </a:r>
            <a:r>
              <a:rPr lang="en-US" altLang="en-US" smtClean="0"/>
              <a:t> helps teachers determine students’ current levels of readiness and is used to plan appropriate instruction.</a:t>
            </a:r>
          </a:p>
          <a:p>
            <a:pPr marL="115888" indent="-115888" eaLnBrk="1" hangingPunct="1">
              <a:spcBef>
                <a:spcPct val="0"/>
              </a:spcBef>
            </a:pPr>
            <a:endParaRPr lang="en-US" altLang="en-US" smtClean="0"/>
          </a:p>
          <a:p>
            <a:pPr marL="115888" indent="-115888" eaLnBrk="1" hangingPunct="1">
              <a:spcBef>
                <a:spcPct val="0"/>
              </a:spcBef>
              <a:buFontTx/>
              <a:buChar char="•"/>
            </a:pPr>
            <a:r>
              <a:rPr lang="en-US" altLang="en-US" b="1" smtClean="0"/>
              <a:t>Formative assessment </a:t>
            </a:r>
            <a:r>
              <a:rPr lang="en-US" altLang="en-US" smtClean="0"/>
              <a:t>allows teachers to accumulate information about students’ progress and is used to guide instructional decisions.</a:t>
            </a:r>
          </a:p>
          <a:p>
            <a:pPr marL="115888" indent="-115888" eaLnBrk="1" hangingPunct="1">
              <a:spcBef>
                <a:spcPct val="0"/>
              </a:spcBef>
            </a:pPr>
            <a:endParaRPr lang="en-US" altLang="en-US" smtClean="0"/>
          </a:p>
          <a:p>
            <a:pPr marL="115888" indent="-115888" eaLnBrk="1" hangingPunct="1">
              <a:spcBef>
                <a:spcPct val="0"/>
              </a:spcBef>
              <a:buFontTx/>
              <a:buChar char="•"/>
            </a:pPr>
            <a:r>
              <a:rPr lang="en-US" altLang="en-US" b="1" smtClean="0"/>
              <a:t>Summative assessment </a:t>
            </a:r>
            <a:r>
              <a:rPr lang="en-US" altLang="en-US" smtClean="0"/>
              <a:t>measures students</a:t>
            </a:r>
            <a:r>
              <a:rPr lang="ja-JP" altLang="en-US" smtClean="0"/>
              <a:t>’</a:t>
            </a:r>
            <a:r>
              <a:rPr lang="en-US" altLang="ja-JP" smtClean="0"/>
              <a:t> progress at the end of a unit of study and is used to determine whether the criteria of the standards have been met.</a:t>
            </a:r>
          </a:p>
          <a:p>
            <a:pPr marL="115888" indent="-115888" eaLnBrk="1" hangingPunct="1">
              <a:spcBef>
                <a:spcPct val="0"/>
              </a:spcBef>
            </a:pPr>
            <a:endParaRPr lang="en-US" altLang="en-US" smtClean="0"/>
          </a:p>
          <a:p>
            <a:pPr marL="115888" indent="-115888" eaLnBrk="1" hangingPunct="1">
              <a:spcBef>
                <a:spcPct val="0"/>
              </a:spcBef>
            </a:pPr>
            <a:r>
              <a:rPr lang="en-US" altLang="en-US" smtClean="0"/>
              <a:t> As responsive educators, assessment must continuously inform our teaching. Pre-assessment and formative assessment are critical tools for differentiated instruction, so these are the two forms of assessment we’ll spend time on during this workshop.</a:t>
            </a:r>
          </a:p>
        </p:txBody>
      </p:sp>
      <p:sp>
        <p:nvSpPr>
          <p:cNvPr id="62468" name="Slide Number Placeholder 1"/>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2CE1E1-A736-4A47-AB64-7AB7744F9A15}" type="slidenum">
              <a:rPr lang="en-US" smtClean="0">
                <a:solidFill>
                  <a:srgbClr val="000000"/>
                </a:solidFill>
                <a:ea typeface="MS PGothic" pitchFamily="34" charset="-128"/>
              </a:rPr>
              <a:pPr fontAlgn="base">
                <a:spcBef>
                  <a:spcPct val="0"/>
                </a:spcBef>
                <a:spcAft>
                  <a:spcPct val="0"/>
                </a:spcAft>
                <a:defRPr/>
              </a:pPr>
              <a:t>14</a:t>
            </a:fld>
            <a:endParaRPr lang="en-US" smtClean="0">
              <a:solidFill>
                <a:srgbClr val="000000"/>
              </a:solidFill>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may be familiar with this as a strategy for teaching vocabulary. It</a:t>
            </a:r>
            <a:r>
              <a:rPr lang="ja-JP" altLang="en-US" smtClean="0"/>
              <a:t>’</a:t>
            </a:r>
            <a:r>
              <a:rPr lang="en-US" altLang="ja-JP" smtClean="0"/>
              <a:t>s also a terrific tool for formative assessment.</a:t>
            </a:r>
            <a:endParaRPr lang="en-US" alt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122FE2-2CEB-4DAC-9CDF-5BDCAF94759E}" type="slidenum">
              <a:rPr lang="en-US" smtClean="0">
                <a:ea typeface="MS PGothic" pitchFamily="34" charset="-128"/>
              </a:rPr>
              <a:pPr fontAlgn="base">
                <a:spcBef>
                  <a:spcPct val="0"/>
                </a:spcBef>
                <a:spcAft>
                  <a:spcPct val="0"/>
                </a:spcAft>
                <a:defRPr/>
              </a:pPr>
              <a:t>17</a:t>
            </a:fld>
            <a:endParaRPr lang="en-US" smtClean="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8ECAAE-6DF3-4C54-9136-23315E9E0578}" type="slidenum">
              <a:rPr lang="en-US" smtClean="0">
                <a:solidFill>
                  <a:srgbClr val="000000"/>
                </a:solidFill>
                <a:ea typeface="MS PGothic" pitchFamily="34" charset="-128"/>
              </a:rPr>
              <a:pPr fontAlgn="base">
                <a:spcBef>
                  <a:spcPct val="0"/>
                </a:spcBef>
                <a:spcAft>
                  <a:spcPct val="0"/>
                </a:spcAft>
                <a:defRPr/>
              </a:pPr>
              <a:t>18</a:t>
            </a:fld>
            <a:endParaRPr lang="en-US" smtClean="0">
              <a:solidFill>
                <a:srgbClr val="000000"/>
              </a:solidFill>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Strategy: Synthesis Task Cards</a:t>
            </a:r>
          </a:p>
          <a:p>
            <a:pPr eaLnBrk="1" hangingPunct="1">
              <a:spcBef>
                <a:spcPct val="0"/>
              </a:spcBef>
            </a:pPr>
            <a:endParaRPr lang="en-US" altLang="en-US" b="1" smtClean="0"/>
          </a:p>
          <a:p>
            <a:pPr eaLnBrk="1" hangingPunct="1">
              <a:spcBef>
                <a:spcPct val="0"/>
              </a:spcBef>
            </a:pPr>
            <a:r>
              <a:rPr lang="en-US" altLang="en-US" smtClean="0"/>
              <a:t>An easy way to expose students</a:t>
            </a:r>
            <a:r>
              <a:rPr lang="ja-JP" altLang="en-US" smtClean="0"/>
              <a:t> </a:t>
            </a:r>
            <a:r>
              <a:rPr lang="en-US" altLang="ja-JP" smtClean="0"/>
              <a:t>to a variety of cognitive preferences and modalities is through Synthesis Task Cards.</a:t>
            </a:r>
            <a:endParaRPr lang="en-US" altLang="en-US" smtClean="0"/>
          </a:p>
          <a:p>
            <a:pPr eaLnBrk="1" hangingPunct="1">
              <a:spcBef>
                <a:spcPct val="0"/>
              </a:spcBef>
            </a:pPr>
            <a:endParaRPr lang="en-US" altLang="en-US" smtClean="0"/>
          </a:p>
          <a:p>
            <a:pPr eaLnBrk="1" hangingPunct="1">
              <a:spcBef>
                <a:spcPct val="0"/>
              </a:spcBef>
            </a:pPr>
            <a:r>
              <a:rPr lang="en-US" altLang="en-US" smtClean="0"/>
              <a:t>Begin by grouping students with different modalities or cognitive preferences together in small groups.</a:t>
            </a:r>
          </a:p>
          <a:p>
            <a:pPr eaLnBrk="1" hangingPunct="1">
              <a:spcBef>
                <a:spcPct val="0"/>
              </a:spcBef>
            </a:pPr>
            <a:endParaRPr lang="en-US" altLang="en-US" smtClean="0"/>
          </a:p>
          <a:p>
            <a:pPr eaLnBrk="1" hangingPunct="1">
              <a:spcBef>
                <a:spcPct val="0"/>
              </a:spcBef>
            </a:pPr>
            <a:r>
              <a:rPr lang="en-US" altLang="en-US" smtClean="0"/>
              <a:t>Ask students to agree on a key understanding of some content you are working on.  For example, each group agrees on the theme of a story read in class (CCSS ELA Grade 5 Literature).</a:t>
            </a:r>
          </a:p>
          <a:p>
            <a:pPr eaLnBrk="1" hangingPunct="1">
              <a:spcBef>
                <a:spcPct val="0"/>
              </a:spcBef>
            </a:pPr>
            <a:endParaRPr lang="en-US" altLang="en-US" smtClean="0"/>
          </a:p>
          <a:p>
            <a:pPr eaLnBrk="1" hangingPunct="1">
              <a:spcBef>
                <a:spcPct val="0"/>
              </a:spcBef>
            </a:pPr>
            <a:r>
              <a:rPr lang="en-US" altLang="en-US" smtClean="0"/>
              <a:t>Then ask students to work as a group to generate four different ways they could express their understanding (essay or report, presentation, poster, etc.). As students work, tell them they will present their various ways of expressing understanding to the class.  Each group member will have two minutes to share his product.  By grouping students the way you have, each group should have a variety of products based on the learning profile of each group member.</a:t>
            </a:r>
          </a:p>
          <a:p>
            <a:pPr eaLnBrk="1" hangingPunct="1">
              <a:spcBef>
                <a:spcPct val="0"/>
              </a:spcBef>
            </a:pPr>
            <a:endParaRPr lang="en-US" altLang="en-US" smtClean="0"/>
          </a:p>
          <a:p>
            <a:pPr eaLnBrk="1" hangingPunct="1">
              <a:spcBef>
                <a:spcPct val="0"/>
              </a:spcBef>
            </a:pPr>
            <a:r>
              <a:rPr lang="en-US" altLang="en-US" b="1" smtClean="0"/>
              <a:t>Activity: </a:t>
            </a:r>
            <a:r>
              <a:rPr lang="en-US" altLang="en-US" smtClean="0"/>
              <a:t>If time allows, combine a synthesis task card with the next slide to reflect on what they have learned about differentiating by learning profile and interest.  Participants can meet in their candy groups.</a:t>
            </a:r>
          </a:p>
          <a:p>
            <a:pPr eaLnBrk="1" hangingPunct="1">
              <a:spcBef>
                <a:spcPct val="0"/>
              </a:spcBef>
            </a:pPr>
            <a:endParaRPr lang="en-US" altLang="en-US" smtClean="0"/>
          </a:p>
          <a:p>
            <a:pPr eaLnBrk="1" hangingPunct="1">
              <a:spcBef>
                <a:spcPct val="0"/>
              </a:spcBef>
            </a:pPr>
            <a:endParaRPr lang="en-US" altLang="en-US" smtClean="0"/>
          </a:p>
        </p:txBody>
      </p:sp>
      <p:sp>
        <p:nvSpPr>
          <p:cNvPr id="65540" name="Slide Number Placeholder 3"/>
          <p:cNvSpPr txBox="1">
            <a:spLocks noGrp="1"/>
          </p:cNvSpPr>
          <p:nvPr/>
        </p:nvSpPr>
        <p:spPr bwMode="auto">
          <a:xfrm>
            <a:off x="0" y="8685213"/>
            <a:ext cx="685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9E2C3A3F-5E68-4050-8D60-B7E83D0028EC}" type="slidenum">
              <a:rPr lang="en-US" altLang="en-US" sz="1200">
                <a:solidFill>
                  <a:srgbClr val="000000"/>
                </a:solidFill>
                <a:latin typeface="Calibri" pitchFamily="34" charset="0"/>
                <a:ea typeface="MS PGothic" pitchFamily="34" charset="-128"/>
              </a:rPr>
              <a:pPr algn="ctr" eaLnBrk="1" hangingPunct="1"/>
              <a:t>19</a:t>
            </a:fld>
            <a:endParaRPr lang="en-US" altLang="en-US" sz="1200">
              <a:solidFill>
                <a:srgbClr val="000000"/>
              </a:solidFill>
              <a:latin typeface="Calibri" pitchFamily="34"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2B87977-CAF1-4F33-96EB-08F67B6D4AEC}" type="slidenum">
              <a:rPr lang="en-US" altLang="en-US" smtClean="0"/>
              <a:pPr eaLnBrk="1" fontAlgn="base" hangingPunct="1">
                <a:spcBef>
                  <a:spcPct val="0"/>
                </a:spcBef>
                <a:spcAft>
                  <a:spcPct val="0"/>
                </a:spcAft>
              </a:pPr>
              <a:t>21</a:t>
            </a:fld>
            <a:endParaRPr lang="en-US" altLang="en-US" smtClean="0"/>
          </a:p>
        </p:txBody>
      </p:sp>
      <p:sp>
        <p:nvSpPr>
          <p:cNvPr id="66563"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13D5EC9-71FD-4F3B-B965-E3E75774C8C9}" type="slidenum">
              <a:rPr lang="en-US" altLang="en-US" sz="1200">
                <a:solidFill>
                  <a:srgbClr val="000000"/>
                </a:solidFill>
                <a:latin typeface="Calibri" pitchFamily="34" charset="0"/>
              </a:rPr>
              <a:pPr algn="r" eaLnBrk="1" hangingPunct="1"/>
              <a:t>21</a:t>
            </a:fld>
            <a:endParaRPr lang="en-US" altLang="en-US" sz="120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endParaRPr lang="en-US" alt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12AE23-6E61-44C0-88D8-27C8E65AFDCA}"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C7BCF3-5D58-4045-971A-870238244BED}"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B0660749-2049-429B-B62B-690C9386E959}" type="slidenum">
              <a:rPr lang="en-US" altLang="en-US" smtClean="0"/>
              <a:pPr eaLnBrk="1" fontAlgn="base" hangingPunct="1">
                <a:spcBef>
                  <a:spcPct val="0"/>
                </a:spcBef>
                <a:spcAft>
                  <a:spcPct val="0"/>
                </a:spcAft>
              </a:pPr>
              <a:t>36</a:t>
            </a:fld>
            <a:endParaRPr lang="en-US" altLang="en-US" smtClean="0"/>
          </a:p>
        </p:txBody>
      </p:sp>
      <p:sp>
        <p:nvSpPr>
          <p:cNvPr id="696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A660A767-C26F-4940-8733-290EF8DAECD4}" type="slidenum">
              <a:rPr lang="en-US" altLang="en-US" smtClean="0"/>
              <a:pPr eaLnBrk="1" fontAlgn="base" hangingPunct="1">
                <a:spcBef>
                  <a:spcPct val="0"/>
                </a:spcBef>
                <a:spcAft>
                  <a:spcPct val="0"/>
                </a:spcAft>
              </a:pPr>
              <a:t>37</a:t>
            </a:fld>
            <a:endParaRPr lang="en-US" altLang="en-US" smtClean="0"/>
          </a:p>
        </p:txBody>
      </p:sp>
      <p:sp>
        <p:nvSpPr>
          <p:cNvPr id="706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4EC12F5-2A0B-49B4-A90F-E056D17E95D3}" type="slidenum">
              <a:rPr lang="en-US" altLang="en-US" smtClean="0"/>
              <a:pPr eaLnBrk="1" fontAlgn="base" hangingPunct="1">
                <a:spcBef>
                  <a:spcPct val="0"/>
                </a:spcBef>
                <a:spcAft>
                  <a:spcPct val="0"/>
                </a:spcAft>
              </a:pPr>
              <a:t>2</a:t>
            </a:fld>
            <a:endParaRPr lang="en-US" altLang="en-US" smtClean="0"/>
          </a:p>
        </p:txBody>
      </p:sp>
      <p:sp>
        <p:nvSpPr>
          <p:cNvPr id="532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AFF01F5-3FF3-4213-9374-CC3907985C09}" type="slidenum">
              <a:rPr lang="en-US" altLang="en-US" smtClean="0"/>
              <a:pPr eaLnBrk="1" fontAlgn="base" hangingPunct="1">
                <a:spcBef>
                  <a:spcPct val="0"/>
                </a:spcBef>
                <a:spcAft>
                  <a:spcPct val="0"/>
                </a:spcAft>
              </a:pPr>
              <a:t>46</a:t>
            </a:fld>
            <a:endParaRPr lang="en-US" altLang="en-US" smtClean="0"/>
          </a:p>
        </p:txBody>
      </p:sp>
      <p:sp>
        <p:nvSpPr>
          <p:cNvPr id="7168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F6C88D3-CF83-4955-A156-80029AD23C20}" type="slidenum">
              <a:rPr lang="en-US" altLang="en-US" sz="1200">
                <a:solidFill>
                  <a:srgbClr val="000000"/>
                </a:solidFill>
                <a:latin typeface="Calibri" pitchFamily="34" charset="0"/>
              </a:rPr>
              <a:pPr algn="r" eaLnBrk="1" hangingPunct="1"/>
              <a:t>46</a:t>
            </a:fld>
            <a:endParaRPr lang="en-US" altLang="en-US"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D5C4A6A-C92B-44F1-8967-2FC34BE053EE}" type="slidenum">
              <a:rPr lang="en-US" altLang="en-US" smtClean="0"/>
              <a:pPr eaLnBrk="1" fontAlgn="base" hangingPunct="1">
                <a:spcBef>
                  <a:spcPct val="0"/>
                </a:spcBef>
                <a:spcAft>
                  <a:spcPct val="0"/>
                </a:spcAft>
              </a:pPr>
              <a:t>3</a:t>
            </a:fld>
            <a:endParaRPr lang="en-US" altLang="en-US" smtClean="0"/>
          </a:p>
        </p:txBody>
      </p:sp>
      <p:sp>
        <p:nvSpPr>
          <p:cNvPr id="5427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1840C32-0DBD-4399-A24B-6A95B845BC51}" type="slidenum">
              <a:rPr lang="en-US" altLang="en-US" smtClean="0"/>
              <a:pPr eaLnBrk="1" fontAlgn="base" hangingPunct="1">
                <a:spcBef>
                  <a:spcPct val="0"/>
                </a:spcBef>
                <a:spcAft>
                  <a:spcPct val="0"/>
                </a:spcAft>
              </a:pPr>
              <a:t>4</a:t>
            </a:fld>
            <a:endParaRPr lang="en-US" altLang="en-US" smtClean="0"/>
          </a:p>
        </p:txBody>
      </p:sp>
      <p:sp>
        <p:nvSpPr>
          <p:cNvPr id="552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0926CDE-166A-4524-B099-BB567D338CC2}" type="slidenum">
              <a:rPr lang="en-US" altLang="en-US" smtClean="0"/>
              <a:pPr eaLnBrk="1" fontAlgn="base" hangingPunct="1">
                <a:spcBef>
                  <a:spcPct val="0"/>
                </a:spcBef>
                <a:spcAft>
                  <a:spcPct val="0"/>
                </a:spcAft>
              </a:pPr>
              <a:t>5</a:t>
            </a:fld>
            <a:endParaRPr lang="en-US" altLang="en-US" smtClean="0"/>
          </a:p>
        </p:txBody>
      </p:sp>
      <p:sp>
        <p:nvSpPr>
          <p:cNvPr id="563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foundation of any curriculum is factual knowledge.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Factual knowledge is what we want our students to KNOW.</a:t>
            </a:r>
          </a:p>
          <a:p>
            <a:pPr eaLnBrk="1" fontAlgn="auto" hangingPunct="1">
              <a:spcBef>
                <a:spcPts val="0"/>
              </a:spcBef>
              <a:spcAft>
                <a:spcPts val="0"/>
              </a:spcAft>
              <a:defRPr/>
            </a:pPr>
            <a:r>
              <a:rPr lang="en-US" dirty="0" smtClean="0"/>
              <a:t>It is the information that grounds the student in the discipline.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Knowledge of:</a:t>
            </a:r>
          </a:p>
          <a:p>
            <a:pPr marL="171450" indent="-171450" eaLnBrk="1" fontAlgn="auto" hangingPunct="1">
              <a:spcBef>
                <a:spcPts val="0"/>
              </a:spcBef>
              <a:spcAft>
                <a:spcPts val="0"/>
              </a:spcAft>
              <a:buFont typeface="Arial" pitchFamily="34" charset="0"/>
              <a:buChar char="•"/>
              <a:defRPr/>
            </a:pPr>
            <a:r>
              <a:rPr lang="en-US" dirty="0" smtClean="0"/>
              <a:t>Terminology (Vocabulary, music symbols)</a:t>
            </a:r>
          </a:p>
          <a:p>
            <a:pPr marL="171450" indent="-171450" eaLnBrk="1" fontAlgn="auto" hangingPunct="1">
              <a:spcBef>
                <a:spcPts val="0"/>
              </a:spcBef>
              <a:spcAft>
                <a:spcPts val="0"/>
              </a:spcAft>
              <a:buFont typeface="Arial" pitchFamily="34" charset="0"/>
              <a:buChar char="•"/>
              <a:defRPr/>
            </a:pPr>
            <a:r>
              <a:rPr lang="en-US" dirty="0" smtClean="0"/>
              <a:t>Knowledge of specific details (Major natural resources)</a:t>
            </a:r>
          </a:p>
          <a:p>
            <a:pPr marL="171450" indent="-171450" eaLnBrk="1" fontAlgn="auto" hangingPunct="1">
              <a:spcBef>
                <a:spcPts val="0"/>
              </a:spcBef>
              <a:spcAft>
                <a:spcPts val="0"/>
              </a:spcAft>
              <a:buFont typeface="Arial" pitchFamily="34" charset="0"/>
              <a:buChar char="•"/>
              <a:defRPr/>
            </a:pPr>
            <a:r>
              <a:rPr lang="en-US" dirty="0" smtClean="0"/>
              <a:t>Elements (Chemical elements)</a:t>
            </a:r>
          </a:p>
          <a:p>
            <a:pPr marL="171450" indent="-171450" eaLnBrk="1" fontAlgn="auto" hangingPunct="1">
              <a:spcBef>
                <a:spcPct val="0"/>
              </a:spcBef>
              <a:spcAft>
                <a:spcPts val="0"/>
              </a:spcAft>
              <a:buFont typeface="Arial" pitchFamily="34" charset="0"/>
              <a:buChar char="•"/>
              <a:defRPr/>
            </a:pP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6E21DD-E64F-4134-B658-674C9E7FF9D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32943" indent="-232943" eaLnBrk="1" fontAlgn="auto" hangingPunct="1">
              <a:spcBef>
                <a:spcPct val="0"/>
              </a:spcBef>
              <a:spcAft>
                <a:spcPts val="0"/>
              </a:spcAft>
              <a:defRPr/>
            </a:pPr>
            <a:r>
              <a:rPr lang="en-US" dirty="0" smtClean="0"/>
              <a:t>Next up the curriculum pyramid—based on Bloom’s Taxonomy—is procedural knowledge.</a:t>
            </a:r>
          </a:p>
          <a:p>
            <a:pPr marL="232943" indent="-232943" eaLnBrk="1" fontAlgn="auto" hangingPunct="1">
              <a:spcBef>
                <a:spcPct val="0"/>
              </a:spcBef>
              <a:spcAft>
                <a:spcPts val="0"/>
              </a:spcAft>
              <a:defRPr/>
            </a:pPr>
            <a:endParaRPr lang="en-US" dirty="0" smtClean="0"/>
          </a:p>
          <a:p>
            <a:pPr eaLnBrk="1" fontAlgn="auto" hangingPunct="1">
              <a:spcBef>
                <a:spcPct val="0"/>
              </a:spcBef>
              <a:spcAft>
                <a:spcPts val="0"/>
              </a:spcAft>
              <a:buFont typeface="Arial" pitchFamily="34" charset="0"/>
              <a:buNone/>
              <a:defRPr/>
            </a:pPr>
            <a:r>
              <a:rPr lang="en-US" dirty="0" smtClean="0"/>
              <a:t>Procedural knowledge is what we want our students to do.  Procedural knowledge includes knowledge of strategies, skills, and processes.</a:t>
            </a:r>
          </a:p>
          <a:p>
            <a:pPr marL="232943" indent="-232943" eaLnBrk="1" fontAlgn="auto" hangingPunct="1">
              <a:spcBef>
                <a:spcPct val="0"/>
              </a:spcBef>
              <a:spcAft>
                <a:spcPts val="0"/>
              </a:spcAft>
              <a:defRPr/>
            </a:pPr>
            <a:endParaRPr lang="en-US" dirty="0" smtClean="0"/>
          </a:p>
          <a:p>
            <a:pPr eaLnBrk="1" fontAlgn="auto" hangingPunct="1">
              <a:spcBef>
                <a:spcPct val="0"/>
              </a:spcBef>
              <a:spcAft>
                <a:spcPts val="0"/>
              </a:spcAft>
              <a:buFont typeface="Arial" pitchFamily="34" charset="0"/>
              <a:buNone/>
              <a:defRPr/>
            </a:pPr>
            <a:r>
              <a:rPr lang="en-US" dirty="0" smtClean="0"/>
              <a:t>Example: Reading is a skill. Within the skill of reading are the strategies of comprehension, inference, interpretation, analysis, decoding and so on. The reading process employs various strategies before, during, and after reading. To be a skilled reader, one needs to holistically develop the numerous strategies embedded within the skill.</a:t>
            </a:r>
          </a:p>
          <a:p>
            <a:pPr eaLnBrk="1" fontAlgn="auto" hangingPunct="1">
              <a:spcBef>
                <a:spcPts val="0"/>
              </a:spcBef>
              <a:spcAft>
                <a:spcPts val="0"/>
              </a:spcAft>
              <a:buFont typeface="Arial" pitchFamily="34" charset="0"/>
              <a:buNone/>
              <a:defRPr/>
            </a:pPr>
            <a:endParaRPr lang="en-US"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5E318E-DF4C-47AF-BB4A-FA1FBB3B781B}"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next tier of the curriculum is conceptual knowledge, followed by generalizations, principles, and theories. These are the parts of the curriculum that include the things we want students to understand. They build on factual and procedural knowledge but require more of students in terms of critical and creative thinking. Students must analyze, make connections, conceptualize, synthesize, and evaluate information in order to understand and make sense of it.</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E5A583-A3CC-4F26-A38C-684EEE0928F9}"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develop meaningful instruction based on appropriate student objectives it’s useful to unpack the standards. </a:t>
            </a:r>
          </a:p>
          <a:p>
            <a:pPr eaLnBrk="1" hangingPunct="1">
              <a:spcBef>
                <a:spcPct val="0"/>
              </a:spcBef>
            </a:pPr>
            <a:endParaRPr lang="en-US" altLang="en-US" smtClean="0"/>
          </a:p>
          <a:p>
            <a:pPr eaLnBrk="1" hangingPunct="1">
              <a:spcBef>
                <a:spcPct val="0"/>
              </a:spcBef>
            </a:pPr>
            <a:r>
              <a:rPr lang="en-US" altLang="en-US" smtClean="0"/>
              <a:t>For most of us, that now means Common Core State Standards for ELA and math and state standards for other subjects. As you may already know, the CCSS require some fairly major shifts in teaching and learning.</a:t>
            </a:r>
          </a:p>
          <a:p>
            <a:pPr eaLnBrk="1" hangingPunct="1">
              <a:spcBef>
                <a:spcPct val="0"/>
              </a:spcBef>
            </a:pPr>
            <a:endParaRPr lang="en-US" altLang="en-US" smtClean="0"/>
          </a:p>
          <a:p>
            <a:pPr eaLnBrk="1" hangingPunct="1">
              <a:spcBef>
                <a:spcPct val="0"/>
              </a:spcBef>
            </a:pPr>
            <a:r>
              <a:rPr lang="en-US" altLang="en-US" smtClean="0"/>
              <a:t>KUDOs are a useful tool for writing standards-based learning goals for a course, unit, or daily lesson. We’ll use a graphic organizer like this as we practice. To find your graphic organizer, turn to page R12 in the Appendix of your Resource Book. We’ll use it in a few minutes.</a:t>
            </a:r>
          </a:p>
          <a:p>
            <a:pPr eaLnBrk="1" hangingPunct="1">
              <a:spcBef>
                <a:spcPct val="0"/>
              </a:spcBef>
            </a:pPr>
            <a:endParaRPr lang="en-US" altLang="en-US" smtClean="0"/>
          </a:p>
          <a:p>
            <a:pPr eaLnBrk="1" hangingPunct="1">
              <a:spcBef>
                <a:spcPct val="0"/>
              </a:spcBef>
            </a:pPr>
            <a:r>
              <a:rPr lang="en-US" altLang="en-US" smtClean="0"/>
              <a:t>Reviewing curriculum through this lens:</a:t>
            </a:r>
          </a:p>
          <a:p>
            <a:pPr eaLnBrk="1" hangingPunct="1">
              <a:spcBef>
                <a:spcPct val="0"/>
              </a:spcBef>
              <a:buFontTx/>
              <a:buChar char="•"/>
            </a:pPr>
            <a:r>
              <a:rPr lang="en-US" altLang="en-US" smtClean="0"/>
              <a:t>Focuses equal amount of instructional attention on factual, procedural and conceptual levels of learning</a:t>
            </a:r>
          </a:p>
          <a:p>
            <a:pPr eaLnBrk="1" hangingPunct="1">
              <a:spcBef>
                <a:spcPct val="0"/>
              </a:spcBef>
              <a:buFontTx/>
              <a:buChar char="•"/>
            </a:pPr>
            <a:r>
              <a:rPr lang="en-US" altLang="en-US" smtClean="0"/>
              <a:t>Gives opportunities to differentiate instruction based on students’ readiness</a:t>
            </a:r>
          </a:p>
          <a:p>
            <a:pPr eaLnBrk="1" hangingPunct="1">
              <a:spcBef>
                <a:spcPct val="0"/>
              </a:spcBef>
              <a:buFontTx/>
              <a:buChar char="•"/>
            </a:pPr>
            <a:r>
              <a:rPr lang="en-US" altLang="en-US" smtClean="0"/>
              <a:t>Helps move all students toward higher level thinking and understanding of content</a:t>
            </a:r>
          </a:p>
          <a:p>
            <a:pPr eaLnBrk="1" hangingPunct="1">
              <a:spcBef>
                <a:spcPct val="0"/>
              </a:spcBef>
              <a:buFontTx/>
              <a:buChar char="•"/>
            </a:pPr>
            <a:endParaRPr lang="en-US" altLang="en-US" smtClean="0"/>
          </a:p>
          <a:p>
            <a:pPr eaLnBrk="1" hangingPunct="1">
              <a:spcBef>
                <a:spcPct val="0"/>
              </a:spcBef>
            </a:pPr>
            <a:r>
              <a:rPr lang="en-US" altLang="en-US" smtClean="0"/>
              <a:t>Know (Factual Knowledge) facts related to a study</a:t>
            </a:r>
          </a:p>
          <a:p>
            <a:pPr eaLnBrk="1" hangingPunct="1">
              <a:spcBef>
                <a:spcPct val="0"/>
              </a:spcBef>
            </a:pPr>
            <a:r>
              <a:rPr lang="en-US" altLang="en-US" smtClean="0"/>
              <a:t>Understand (Conceptual Knowledge) big ideas</a:t>
            </a:r>
          </a:p>
          <a:p>
            <a:pPr eaLnBrk="1" hangingPunct="1">
              <a:spcBef>
                <a:spcPct val="0"/>
              </a:spcBef>
            </a:pPr>
            <a:r>
              <a:rPr lang="en-US" altLang="en-US" smtClean="0"/>
              <a:t>Do (Procedural Knowledge) what students will be able to do independently by the end of the course, unit, or lesson</a:t>
            </a:r>
          </a:p>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ED4EBC-5BAB-4D94-87DF-6A22B7F66CDD}"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336963-78D4-43F3-BB51-01DDE06AF23E}" type="datetimeFigureOut">
              <a:rPr lang="en-US"/>
              <a:pPr>
                <a:defRPr/>
              </a:pPr>
              <a:t>8/20/2013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47472B-993C-4B5B-A7AB-9345EF1EC10E}" type="slidenum">
              <a:rPr lang="en-US"/>
              <a:pPr>
                <a:defRPr/>
              </a:pPr>
              <a:t>‹#›</a:t>
            </a:fld>
            <a:endParaRPr lang="en-US"/>
          </a:p>
        </p:txBody>
      </p:sp>
    </p:spTree>
    <p:extLst>
      <p:ext uri="{BB962C8B-B14F-4D97-AF65-F5344CB8AC3E}">
        <p14:creationId xmlns:p14="http://schemas.microsoft.com/office/powerpoint/2010/main" val="3543479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F54009-A3B4-4A01-B137-FC51343B9E7E}" type="datetimeFigureOut">
              <a:rPr lang="en-US"/>
              <a:pPr>
                <a:defRPr/>
              </a:pPr>
              <a:t>8/20/2013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F9060D-07A1-4228-AC3A-C78CA7EC1049}" type="slidenum">
              <a:rPr lang="en-US"/>
              <a:pPr>
                <a:defRPr/>
              </a:pPr>
              <a:t>‹#›</a:t>
            </a:fld>
            <a:endParaRPr lang="en-US"/>
          </a:p>
        </p:txBody>
      </p:sp>
    </p:spTree>
    <p:extLst>
      <p:ext uri="{BB962C8B-B14F-4D97-AF65-F5344CB8AC3E}">
        <p14:creationId xmlns:p14="http://schemas.microsoft.com/office/powerpoint/2010/main" val="28370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FFF1FD-CE11-4930-A449-7E642D4A5B4F}" type="datetimeFigureOut">
              <a:rPr lang="en-US"/>
              <a:pPr>
                <a:defRPr/>
              </a:pPr>
              <a:t>8/20/2013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D7ACC8-2AE1-4AB0-A5F4-44A6A545F51B}" type="slidenum">
              <a:rPr lang="en-US"/>
              <a:pPr>
                <a:defRPr/>
              </a:pPr>
              <a:t>‹#›</a:t>
            </a:fld>
            <a:endParaRPr lang="en-US"/>
          </a:p>
        </p:txBody>
      </p:sp>
    </p:spTree>
    <p:extLst>
      <p:ext uri="{BB962C8B-B14F-4D97-AF65-F5344CB8AC3E}">
        <p14:creationId xmlns:p14="http://schemas.microsoft.com/office/powerpoint/2010/main" val="3623442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C1FB923-0F93-41C8-936E-70CF88F6BC2D}" type="slidenum">
              <a:rPr lang="en-US"/>
              <a:pPr>
                <a:defRPr/>
              </a:pPr>
              <a:t>‹#›</a:t>
            </a:fld>
            <a:endParaRPr lang="en-US"/>
          </a:p>
        </p:txBody>
      </p:sp>
    </p:spTree>
    <p:extLst>
      <p:ext uri="{BB962C8B-B14F-4D97-AF65-F5344CB8AC3E}">
        <p14:creationId xmlns:p14="http://schemas.microsoft.com/office/powerpoint/2010/main" val="104130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8C62D094-0B37-4601-8B98-1B0F95CAD0E9}" type="slidenum">
              <a:rPr lang="en-US"/>
              <a:pPr>
                <a:defRPr/>
              </a:pPr>
              <a:t>‹#›</a:t>
            </a:fld>
            <a:endParaRPr lang="en-US"/>
          </a:p>
        </p:txBody>
      </p:sp>
    </p:spTree>
    <p:extLst>
      <p:ext uri="{BB962C8B-B14F-4D97-AF65-F5344CB8AC3E}">
        <p14:creationId xmlns:p14="http://schemas.microsoft.com/office/powerpoint/2010/main" val="365775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BD5403-A010-4B6C-8299-810300B50BAA}" type="datetimeFigureOut">
              <a:rPr lang="en-US"/>
              <a:pPr>
                <a:defRPr/>
              </a:pPr>
              <a:t>8/20/2013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EB6E34-9AB2-4260-BA7E-78B57A9A03E2}" type="slidenum">
              <a:rPr lang="en-US"/>
              <a:pPr>
                <a:defRPr/>
              </a:pPr>
              <a:t>‹#›</a:t>
            </a:fld>
            <a:endParaRPr lang="en-US"/>
          </a:p>
        </p:txBody>
      </p:sp>
    </p:spTree>
    <p:extLst>
      <p:ext uri="{BB962C8B-B14F-4D97-AF65-F5344CB8AC3E}">
        <p14:creationId xmlns:p14="http://schemas.microsoft.com/office/powerpoint/2010/main" val="252587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E6A939-10F9-45DA-87A0-0C801430F539}" type="datetimeFigureOut">
              <a:rPr lang="en-US"/>
              <a:pPr>
                <a:defRPr/>
              </a:pPr>
              <a:t>8/20/2013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A0718-3884-4C28-BB6C-1173C34078BE}" type="slidenum">
              <a:rPr lang="en-US"/>
              <a:pPr>
                <a:defRPr/>
              </a:pPr>
              <a:t>‹#›</a:t>
            </a:fld>
            <a:endParaRPr lang="en-US"/>
          </a:p>
        </p:txBody>
      </p:sp>
    </p:spTree>
    <p:extLst>
      <p:ext uri="{BB962C8B-B14F-4D97-AF65-F5344CB8AC3E}">
        <p14:creationId xmlns:p14="http://schemas.microsoft.com/office/powerpoint/2010/main" val="341772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22AF85-D0D0-4BB3-9BFA-E0C220C61A57}" type="datetimeFigureOut">
              <a:rPr lang="en-US"/>
              <a:pPr>
                <a:defRPr/>
              </a:pPr>
              <a:t>8/20/2013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A67A2A-8ADA-4493-9EDF-D65E2CE69B17}" type="slidenum">
              <a:rPr lang="en-US"/>
              <a:pPr>
                <a:defRPr/>
              </a:pPr>
              <a:t>‹#›</a:t>
            </a:fld>
            <a:endParaRPr lang="en-US"/>
          </a:p>
        </p:txBody>
      </p:sp>
    </p:spTree>
    <p:extLst>
      <p:ext uri="{BB962C8B-B14F-4D97-AF65-F5344CB8AC3E}">
        <p14:creationId xmlns:p14="http://schemas.microsoft.com/office/powerpoint/2010/main" val="77583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E19417D-4C3A-4392-A867-ADB35F0EDDA8}" type="datetimeFigureOut">
              <a:rPr lang="en-US"/>
              <a:pPr>
                <a:defRPr/>
              </a:pPr>
              <a:t>8/20/2013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82A13C-C84F-49B6-AC1F-BD512316DB23}" type="slidenum">
              <a:rPr lang="en-US"/>
              <a:pPr>
                <a:defRPr/>
              </a:pPr>
              <a:t>‹#›</a:t>
            </a:fld>
            <a:endParaRPr lang="en-US"/>
          </a:p>
        </p:txBody>
      </p:sp>
    </p:spTree>
    <p:extLst>
      <p:ext uri="{BB962C8B-B14F-4D97-AF65-F5344CB8AC3E}">
        <p14:creationId xmlns:p14="http://schemas.microsoft.com/office/powerpoint/2010/main" val="181406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56EFF1-E0C8-4FC8-8A5B-A4FB53421240}" type="datetimeFigureOut">
              <a:rPr lang="en-US"/>
              <a:pPr>
                <a:defRPr/>
              </a:pPr>
              <a:t>8/20/2013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E63D86-BF17-4035-922D-86833CC5E1E7}" type="slidenum">
              <a:rPr lang="en-US"/>
              <a:pPr>
                <a:defRPr/>
              </a:pPr>
              <a:t>‹#›</a:t>
            </a:fld>
            <a:endParaRPr lang="en-US"/>
          </a:p>
        </p:txBody>
      </p:sp>
    </p:spTree>
    <p:extLst>
      <p:ext uri="{BB962C8B-B14F-4D97-AF65-F5344CB8AC3E}">
        <p14:creationId xmlns:p14="http://schemas.microsoft.com/office/powerpoint/2010/main" val="116751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570EB3-BF4B-40E1-81D7-EC25325EA0FC}" type="datetimeFigureOut">
              <a:rPr lang="en-US"/>
              <a:pPr>
                <a:defRPr/>
              </a:pPr>
              <a:t>8/20/2013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0B5C03-4AD9-4425-AD06-7C2B68F2251E}" type="slidenum">
              <a:rPr lang="en-US"/>
              <a:pPr>
                <a:defRPr/>
              </a:pPr>
              <a:t>‹#›</a:t>
            </a:fld>
            <a:endParaRPr lang="en-US"/>
          </a:p>
        </p:txBody>
      </p:sp>
    </p:spTree>
    <p:extLst>
      <p:ext uri="{BB962C8B-B14F-4D97-AF65-F5344CB8AC3E}">
        <p14:creationId xmlns:p14="http://schemas.microsoft.com/office/powerpoint/2010/main" val="2001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31FBAA-DC3C-4B0C-BE3C-7345FAFC3F29}" type="datetimeFigureOut">
              <a:rPr lang="en-US"/>
              <a:pPr>
                <a:defRPr/>
              </a:pPr>
              <a:t>8/20/2013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F16471-0B8D-4329-8268-D624281D7C51}" type="slidenum">
              <a:rPr lang="en-US"/>
              <a:pPr>
                <a:defRPr/>
              </a:pPr>
              <a:t>‹#›</a:t>
            </a:fld>
            <a:endParaRPr lang="en-US"/>
          </a:p>
        </p:txBody>
      </p:sp>
    </p:spTree>
    <p:extLst>
      <p:ext uri="{BB962C8B-B14F-4D97-AF65-F5344CB8AC3E}">
        <p14:creationId xmlns:p14="http://schemas.microsoft.com/office/powerpoint/2010/main" val="384407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E46C70-BD73-4FE5-89FF-40FF740033F4}" type="datetimeFigureOut">
              <a:rPr lang="en-US"/>
              <a:pPr>
                <a:defRPr/>
              </a:pPr>
              <a:t>8/20/2013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D9E3FD-7048-451B-BE19-C2FF74B6B510}" type="slidenum">
              <a:rPr lang="en-US"/>
              <a:pPr>
                <a:defRPr/>
              </a:pPr>
              <a:t>‹#›</a:t>
            </a:fld>
            <a:endParaRPr lang="en-US"/>
          </a:p>
        </p:txBody>
      </p:sp>
    </p:spTree>
    <p:extLst>
      <p:ext uri="{BB962C8B-B14F-4D97-AF65-F5344CB8AC3E}">
        <p14:creationId xmlns:p14="http://schemas.microsoft.com/office/powerpoint/2010/main" val="380850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AE99DD2-28DF-4814-9877-6CAE28369E42}" type="datetimeFigureOut">
              <a:rPr lang="en-US"/>
              <a:pPr>
                <a:defRPr/>
              </a:pPr>
              <a:t>8/20/2013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E39F26-D475-4D9F-A8D4-7724B70640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b="1">
                <a:cs typeface="Arial" pitchFamily="34" charset="0"/>
              </a:rPr>
              <a:t>CURRICULUM ADD-ONS</a:t>
            </a:r>
          </a:p>
        </p:txBody>
      </p:sp>
      <p:sp>
        <p:nvSpPr>
          <p:cNvPr id="4099" name="Text Box 3"/>
          <p:cNvSpPr txBox="1">
            <a:spLocks noChangeArrowheads="1"/>
          </p:cNvSpPr>
          <p:nvPr/>
        </p:nvSpPr>
        <p:spPr bwMode="auto">
          <a:xfrm>
            <a:off x="914400" y="1143000"/>
            <a:ext cx="366395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en-US" altLang="en-US" dirty="0">
                <a:cs typeface="Arial" pitchFamily="34" charset="0"/>
              </a:rPr>
              <a:t>Aluminum recycling</a:t>
            </a:r>
          </a:p>
          <a:p>
            <a:pPr eaLnBrk="1" hangingPunct="1">
              <a:buFontTx/>
              <a:buAutoNum type="arabicPeriod"/>
            </a:pPr>
            <a:r>
              <a:rPr lang="en-US" altLang="en-US" dirty="0">
                <a:cs typeface="Arial" pitchFamily="34" charset="0"/>
              </a:rPr>
              <a:t>Alcohol/drug addiction</a:t>
            </a:r>
          </a:p>
          <a:p>
            <a:pPr eaLnBrk="1" hangingPunct="1">
              <a:buFontTx/>
              <a:buAutoNum type="arabicPeriod"/>
            </a:pPr>
            <a:r>
              <a:rPr lang="en-US" altLang="en-US" dirty="0">
                <a:cs typeface="Arial" pitchFamily="34" charset="0"/>
              </a:rPr>
              <a:t>Head lice prevention</a:t>
            </a:r>
          </a:p>
          <a:p>
            <a:pPr eaLnBrk="1" hangingPunct="1">
              <a:buFontTx/>
              <a:buAutoNum type="arabicPeriod"/>
            </a:pPr>
            <a:r>
              <a:rPr lang="en-US" altLang="en-US" dirty="0">
                <a:cs typeface="Arial" pitchFamily="34" charset="0"/>
              </a:rPr>
              <a:t>Sex education</a:t>
            </a:r>
          </a:p>
          <a:p>
            <a:pPr eaLnBrk="1" hangingPunct="1">
              <a:buFontTx/>
              <a:buAutoNum type="arabicPeriod"/>
            </a:pPr>
            <a:r>
              <a:rPr lang="en-US" altLang="en-US" dirty="0">
                <a:cs typeface="Arial" pitchFamily="34" charset="0"/>
              </a:rPr>
              <a:t>Plant-a-tree program</a:t>
            </a:r>
          </a:p>
          <a:p>
            <a:pPr eaLnBrk="1" hangingPunct="1">
              <a:buFontTx/>
              <a:buAutoNum type="arabicPeriod"/>
            </a:pPr>
            <a:r>
              <a:rPr lang="en-US" altLang="en-US" dirty="0">
                <a:cs typeface="Arial" pitchFamily="34" charset="0"/>
              </a:rPr>
              <a:t>Poison prevention program</a:t>
            </a:r>
          </a:p>
          <a:p>
            <a:pPr eaLnBrk="1" hangingPunct="1">
              <a:buFontTx/>
              <a:buAutoNum type="arabicPeriod"/>
            </a:pPr>
            <a:r>
              <a:rPr lang="en-US" altLang="en-US" dirty="0">
                <a:cs typeface="Arial" pitchFamily="34" charset="0"/>
              </a:rPr>
              <a:t>Hand gun safety</a:t>
            </a:r>
          </a:p>
          <a:p>
            <a:pPr eaLnBrk="1" hangingPunct="1">
              <a:buFontTx/>
              <a:buAutoNum type="arabicPeriod"/>
            </a:pPr>
            <a:r>
              <a:rPr lang="en-US" altLang="en-US" dirty="0">
                <a:cs typeface="Arial" pitchFamily="34" charset="0"/>
              </a:rPr>
              <a:t>Earthquake safety education</a:t>
            </a:r>
          </a:p>
          <a:p>
            <a:pPr eaLnBrk="1" hangingPunct="1">
              <a:buFontTx/>
              <a:buAutoNum type="arabicPeriod"/>
            </a:pPr>
            <a:r>
              <a:rPr lang="en-US" altLang="en-US" dirty="0">
                <a:cs typeface="Arial" pitchFamily="34" charset="0"/>
              </a:rPr>
              <a:t>Flood safety education</a:t>
            </a:r>
          </a:p>
          <a:p>
            <a:pPr eaLnBrk="1" hangingPunct="1">
              <a:buFontTx/>
              <a:buAutoNum type="arabicPeriod"/>
            </a:pPr>
            <a:r>
              <a:rPr lang="en-US" altLang="en-US" dirty="0">
                <a:cs typeface="Arial" pitchFamily="34" charset="0"/>
              </a:rPr>
              <a:t>Tornado safety education</a:t>
            </a:r>
          </a:p>
          <a:p>
            <a:pPr eaLnBrk="1" hangingPunct="1">
              <a:buFontTx/>
              <a:buAutoNum type="arabicPeriod"/>
            </a:pPr>
            <a:r>
              <a:rPr lang="en-US" altLang="en-US" dirty="0">
                <a:cs typeface="Arial" pitchFamily="34" charset="0"/>
              </a:rPr>
              <a:t>Hurricane safety education</a:t>
            </a:r>
          </a:p>
          <a:p>
            <a:pPr eaLnBrk="1" hangingPunct="1">
              <a:buFontTx/>
              <a:buAutoNum type="arabicPeriod"/>
            </a:pPr>
            <a:r>
              <a:rPr lang="en-US" altLang="en-US" dirty="0">
                <a:cs typeface="Arial" pitchFamily="34" charset="0"/>
              </a:rPr>
              <a:t>Nutrition education</a:t>
            </a:r>
          </a:p>
          <a:p>
            <a:pPr eaLnBrk="1" hangingPunct="1">
              <a:buFontTx/>
              <a:buAutoNum type="arabicPeriod"/>
            </a:pPr>
            <a:r>
              <a:rPr lang="en-US" altLang="en-US" dirty="0">
                <a:cs typeface="Arial" pitchFamily="34" charset="0"/>
              </a:rPr>
              <a:t>Electrical hazard prevention</a:t>
            </a:r>
          </a:p>
          <a:p>
            <a:pPr eaLnBrk="1" hangingPunct="1">
              <a:buFontTx/>
              <a:buAutoNum type="arabicPeriod"/>
            </a:pPr>
            <a:r>
              <a:rPr lang="en-US" altLang="en-US" dirty="0">
                <a:cs typeface="Arial" pitchFamily="34" charset="0"/>
              </a:rPr>
              <a:t>Fire safety program</a:t>
            </a:r>
          </a:p>
          <a:p>
            <a:pPr eaLnBrk="1" hangingPunct="1">
              <a:buFontTx/>
              <a:buAutoNum type="arabicPeriod"/>
            </a:pPr>
            <a:r>
              <a:rPr lang="en-US" altLang="en-US" dirty="0">
                <a:cs typeface="Arial" pitchFamily="34" charset="0"/>
              </a:rPr>
              <a:t>On-line pornography education</a:t>
            </a:r>
          </a:p>
        </p:txBody>
      </p:sp>
      <p:sp>
        <p:nvSpPr>
          <p:cNvPr id="4100" name="Text Box 4"/>
          <p:cNvSpPr txBox="1">
            <a:spLocks noChangeArrowheads="1"/>
          </p:cNvSpPr>
          <p:nvPr/>
        </p:nvSpPr>
        <p:spPr bwMode="auto">
          <a:xfrm>
            <a:off x="4724400" y="1047750"/>
            <a:ext cx="44196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startAt="16"/>
            </a:pPr>
            <a:r>
              <a:rPr lang="en-US" altLang="en-US">
                <a:cs typeface="Arial" pitchFamily="34" charset="0"/>
              </a:rPr>
              <a:t>Manners education</a:t>
            </a:r>
          </a:p>
          <a:p>
            <a:pPr eaLnBrk="1" hangingPunct="1">
              <a:buFontTx/>
              <a:buAutoNum type="arabicPeriod" startAt="16"/>
            </a:pPr>
            <a:r>
              <a:rPr lang="en-US" altLang="en-US">
                <a:cs typeface="Arial" pitchFamily="34" charset="0"/>
              </a:rPr>
              <a:t>Divorce education</a:t>
            </a:r>
          </a:p>
          <a:p>
            <a:pPr eaLnBrk="1" hangingPunct="1">
              <a:buFontTx/>
              <a:buAutoNum type="arabicPeriod" startAt="16"/>
            </a:pPr>
            <a:r>
              <a:rPr lang="en-US" altLang="en-US">
                <a:cs typeface="Arial" pitchFamily="34" charset="0"/>
              </a:rPr>
              <a:t>Death education</a:t>
            </a:r>
          </a:p>
          <a:p>
            <a:pPr eaLnBrk="1" hangingPunct="1">
              <a:buFontTx/>
              <a:buAutoNum type="arabicPeriod" startAt="16"/>
            </a:pPr>
            <a:r>
              <a:rPr lang="en-US" altLang="en-US">
                <a:cs typeface="Arial" pitchFamily="34" charset="0"/>
              </a:rPr>
              <a:t>AIDS education</a:t>
            </a:r>
          </a:p>
          <a:p>
            <a:pPr eaLnBrk="1" hangingPunct="1">
              <a:buFontTx/>
              <a:buAutoNum type="arabicPeriod" startAt="16"/>
            </a:pPr>
            <a:r>
              <a:rPr lang="en-US" altLang="en-US">
                <a:cs typeface="Arial" pitchFamily="34" charset="0"/>
              </a:rPr>
              <a:t>Emergency numbers program</a:t>
            </a:r>
          </a:p>
          <a:p>
            <a:pPr eaLnBrk="1" hangingPunct="1">
              <a:buFontTx/>
              <a:buAutoNum type="arabicPeriod" startAt="16"/>
            </a:pPr>
            <a:r>
              <a:rPr lang="en-US" altLang="en-US">
                <a:cs typeface="Arial" pitchFamily="34" charset="0"/>
              </a:rPr>
              <a:t>Gunfire safety program</a:t>
            </a:r>
          </a:p>
          <a:p>
            <a:pPr eaLnBrk="1" hangingPunct="1">
              <a:buFontTx/>
              <a:buAutoNum type="arabicPeriod" startAt="16"/>
            </a:pPr>
            <a:r>
              <a:rPr lang="en-US" altLang="en-US">
                <a:cs typeface="Arial" pitchFamily="34" charset="0"/>
              </a:rPr>
              <a:t>Suicide prevention program</a:t>
            </a:r>
          </a:p>
          <a:p>
            <a:pPr eaLnBrk="1" hangingPunct="1">
              <a:buFontTx/>
              <a:buAutoNum type="arabicPeriod" startAt="16"/>
            </a:pPr>
            <a:r>
              <a:rPr lang="en-US" altLang="en-US">
                <a:cs typeface="Arial" pitchFamily="34" charset="0"/>
              </a:rPr>
              <a:t>Alternative family education</a:t>
            </a:r>
          </a:p>
          <a:p>
            <a:pPr eaLnBrk="1" hangingPunct="1">
              <a:buFontTx/>
              <a:buAutoNum type="arabicPeriod" startAt="16"/>
            </a:pPr>
            <a:r>
              <a:rPr lang="en-US" altLang="en-US">
                <a:cs typeface="Arial" pitchFamily="34" charset="0"/>
              </a:rPr>
              <a:t>Sex abuse prevention program</a:t>
            </a:r>
          </a:p>
          <a:p>
            <a:pPr eaLnBrk="1" hangingPunct="1">
              <a:buFontTx/>
              <a:buAutoNum type="arabicPeriod" startAt="16"/>
            </a:pPr>
            <a:r>
              <a:rPr lang="en-US" altLang="en-US">
                <a:cs typeface="Arial" pitchFamily="34" charset="0"/>
              </a:rPr>
              <a:t>Air/water pollution program</a:t>
            </a:r>
          </a:p>
          <a:p>
            <a:pPr eaLnBrk="1" hangingPunct="1">
              <a:buFontTx/>
              <a:buAutoNum type="arabicPeriod" startAt="16"/>
            </a:pPr>
            <a:r>
              <a:rPr lang="en-US" altLang="en-US">
                <a:cs typeface="Arial" pitchFamily="34" charset="0"/>
              </a:rPr>
              <a:t>Garbage recycling education</a:t>
            </a:r>
          </a:p>
          <a:p>
            <a:pPr eaLnBrk="1" hangingPunct="1">
              <a:buFontTx/>
              <a:buAutoNum type="arabicPeriod" startAt="16"/>
            </a:pPr>
            <a:r>
              <a:rPr lang="en-US" altLang="en-US">
                <a:cs typeface="Arial" pitchFamily="34" charset="0"/>
              </a:rPr>
              <a:t>Tolerance education</a:t>
            </a:r>
          </a:p>
          <a:p>
            <a:pPr eaLnBrk="1" hangingPunct="1">
              <a:buFontTx/>
              <a:buAutoNum type="arabicPeriod" startAt="16"/>
            </a:pPr>
            <a:r>
              <a:rPr lang="en-US" altLang="en-US">
                <a:cs typeface="Arial" pitchFamily="34" charset="0"/>
              </a:rPr>
              <a:t>Lead poisoning program</a:t>
            </a:r>
          </a:p>
          <a:p>
            <a:pPr eaLnBrk="1" hangingPunct="1">
              <a:buFontTx/>
              <a:buAutoNum type="arabicPeriod" startAt="16"/>
            </a:pPr>
            <a:r>
              <a:rPr lang="en-US" altLang="en-US">
                <a:cs typeface="Arial" pitchFamily="34" charset="0"/>
              </a:rPr>
              <a:t>Nay, Nay to 900 numbers, “stay away” program</a:t>
            </a:r>
          </a:p>
          <a:p>
            <a:pPr eaLnBrk="1" hangingPunct="1">
              <a:buFontTx/>
              <a:buAutoNum type="arabicPeriod" startAt="16"/>
            </a:pPr>
            <a:r>
              <a:rPr lang="en-US" altLang="en-US">
                <a:cs typeface="Arial" pitchFamily="34" charset="0"/>
              </a:rPr>
              <a:t>Be kind to animals program</a:t>
            </a:r>
          </a:p>
          <a:p>
            <a:pPr eaLnBrk="1" hangingPunct="1">
              <a:buFontTx/>
              <a:buAutoNum type="arabicPeriod" startAt="16"/>
            </a:pPr>
            <a:endParaRPr lang="en-US" altLang="en-US">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8"/>
          <p:cNvSpPr txBox="1">
            <a:spLocks noChangeArrowheads="1"/>
          </p:cNvSpPr>
          <p:nvPr/>
        </p:nvSpPr>
        <p:spPr bwMode="auto">
          <a:xfrm>
            <a:off x="10668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latin typeface="Calibri" pitchFamily="34" charset="0"/>
              <a:cs typeface="Arial" pitchFamily="34" charset="0"/>
            </a:endParaRPr>
          </a:p>
        </p:txBody>
      </p:sp>
      <p:sp>
        <p:nvSpPr>
          <p:cNvPr id="13315" name="TextBox 20"/>
          <p:cNvSpPr txBox="1">
            <a:spLocks noChangeArrowheads="1"/>
          </p:cNvSpPr>
          <p:nvPr/>
        </p:nvSpPr>
        <p:spPr bwMode="auto">
          <a:xfrm>
            <a:off x="17526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latin typeface="Calibri" pitchFamily="34" charset="0"/>
              <a:cs typeface="Arial" pitchFamily="34" charset="0"/>
            </a:endParaRPr>
          </a:p>
        </p:txBody>
      </p:sp>
      <p:sp>
        <p:nvSpPr>
          <p:cNvPr id="13316" name="Title 1"/>
          <p:cNvSpPr txBox="1">
            <a:spLocks/>
          </p:cNvSpPr>
          <p:nvPr/>
        </p:nvSpPr>
        <p:spPr bwMode="auto">
          <a:xfrm>
            <a:off x="958850" y="838200"/>
            <a:ext cx="4837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a:solidFill>
                  <a:srgbClr val="000000"/>
                </a:solidFill>
                <a:latin typeface="Calibri" pitchFamily="34" charset="0"/>
                <a:cs typeface="Arial" pitchFamily="34" charset="0"/>
              </a:rPr>
              <a:t>Use </a:t>
            </a:r>
            <a:r>
              <a:rPr lang="en-US" altLang="en-US" sz="2800" b="1">
                <a:solidFill>
                  <a:srgbClr val="FF0000"/>
                </a:solidFill>
                <a:latin typeface="Calibri" pitchFamily="34" charset="0"/>
                <a:cs typeface="Arial" pitchFamily="34" charset="0"/>
              </a:rPr>
              <a:t>KUDOs</a:t>
            </a:r>
            <a:r>
              <a:rPr lang="en-US" altLang="en-US" sz="2800" b="1">
                <a:solidFill>
                  <a:srgbClr val="000000"/>
                </a:solidFill>
                <a:latin typeface="Calibri" pitchFamily="34" charset="0"/>
                <a:cs typeface="Arial" pitchFamily="34" charset="0"/>
              </a:rPr>
              <a:t> to Unpack CCSS</a:t>
            </a:r>
          </a:p>
        </p:txBody>
      </p:sp>
      <p:graphicFrame>
        <p:nvGraphicFramePr>
          <p:cNvPr id="27703" name="Group 55"/>
          <p:cNvGraphicFramePr>
            <a:graphicFrameLocks noGrp="1"/>
          </p:cNvGraphicFramePr>
          <p:nvPr/>
        </p:nvGraphicFramePr>
        <p:xfrm>
          <a:off x="958850" y="1447800"/>
          <a:ext cx="7499350" cy="2824164"/>
        </p:xfrm>
        <a:graphic>
          <a:graphicData uri="http://schemas.openxmlformats.org/drawingml/2006/table">
            <a:tbl>
              <a:tblPr/>
              <a:tblGrid>
                <a:gridCol w="2501900"/>
                <a:gridCol w="2536825"/>
                <a:gridCol w="2460625"/>
              </a:tblGrid>
              <a:tr h="6401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 charset="0"/>
                          <a:ea typeface="MS PGothic" pitchFamily="34" charset="-128"/>
                        </a:rPr>
                        <a:t>Know Goals          (factual knowledge)</a:t>
                      </a:r>
                    </a:p>
                  </a:txBody>
                  <a:tcPr marL="91453" marR="91453" marT="45722" marB="45722" anchor="ctr" horzOverflow="overflow">
                    <a:lnL w="9525" cap="flat" cmpd="sng" algn="ctr">
                      <a:solidFill>
                        <a:srgbClr val="F69240"/>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1" charset="0"/>
                          <a:ea typeface="MS PGothic" pitchFamily="34" charset="-128"/>
                        </a:rPr>
                        <a:t>Understand Goals (conceptual knowledge)</a:t>
                      </a:r>
                    </a:p>
                  </a:txBody>
                  <a:tcPr marL="91453" marR="91453" marT="45722" marB="45722" anchor="ctr" horzOverflow="overflow">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1" charset="0"/>
                          <a:ea typeface="MS PGothic" pitchFamily="34" charset="-128"/>
                        </a:rPr>
                        <a:t>Do Goals       (procedural knowledge)</a:t>
                      </a:r>
                    </a:p>
                  </a:txBody>
                  <a:tcPr marL="91453" marR="91453" marT="45722" marB="45722" anchor="ctr" horzOverflow="overflow">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AC090"/>
                    </a:solidFill>
                  </a:tcPr>
                </a:tc>
              </a:tr>
              <a:tr h="1310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1" charset="0"/>
                          <a:cs typeface="Arial" charset="0"/>
                        </a:rPr>
                        <a:t>Facts, dates, academic vocabulary, key people or key places</a:t>
                      </a:r>
                      <a:endParaRPr kumimoji="0" lang="en-US" sz="1800" b="0" i="0" u="none" strike="noStrike" cap="none" normalizeH="0" baseline="0" smtClean="0">
                        <a:ln>
                          <a:noFill/>
                        </a:ln>
                        <a:solidFill>
                          <a:schemeClr val="tx1"/>
                        </a:solidFill>
                        <a:effectLst/>
                        <a:latin typeface="Calibri" pitchFamily="1" charset="0"/>
                        <a:cs typeface="Arial" charset="0"/>
                      </a:endParaRPr>
                    </a:p>
                  </a:txBody>
                  <a:tcPr marL="91453" marR="91453" marT="45722" marB="45722" anchor="ctr" horzOverflow="overflow">
                    <a:lnL w="9525" cap="flat" cmpd="sng" algn="ctr">
                      <a:solidFill>
                        <a:srgbClr val="F69240"/>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1" charset="0"/>
                          <a:cs typeface="Arial" charset="0"/>
                        </a:rPr>
                        <a:t>“Big ideas” or theories: “I want my students to understand that…”</a:t>
                      </a:r>
                      <a:endParaRPr kumimoji="0" lang="en-US" sz="1800" b="0" i="0" u="none" strike="noStrike" cap="none" normalizeH="0" baseline="0" smtClean="0">
                        <a:ln>
                          <a:noFill/>
                        </a:ln>
                        <a:solidFill>
                          <a:schemeClr val="tx1"/>
                        </a:solidFill>
                        <a:effectLst/>
                        <a:latin typeface="Calibri" pitchFamily="1" charset="0"/>
                        <a:cs typeface="Arial" charset="0"/>
                      </a:endParaRPr>
                    </a:p>
                  </a:txBody>
                  <a:tcPr marL="91453" marR="91453" marT="45722" marB="45722" anchor="ctr" horzOverflow="overflow">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1" charset="0"/>
                          <a:cs typeface="Arial" charset="0"/>
                        </a:rPr>
                        <a:t>Start with a verb, often from Bloom’s Taxonomy (apply, analyze, etc.)</a:t>
                      </a:r>
                    </a:p>
                  </a:txBody>
                  <a:tcPr marL="91453" marR="91453" marT="45722" marB="45722" anchor="ctr" horzOverflow="overflow">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chemeClr val="bg1"/>
                    </a:solidFill>
                  </a:tcPr>
                </a:tc>
              </a:tr>
              <a:tr h="436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 charset="0"/>
                        <a:cs typeface="Arial" charset="0"/>
                      </a:endParaRPr>
                    </a:p>
                  </a:txBody>
                  <a:tcPr marL="91453" marR="91453" marT="45722" marB="45722" anchor="ctr" horzOverflow="overflow">
                    <a:lnL w="9525" cap="flat" cmpd="sng" algn="ctr">
                      <a:solidFill>
                        <a:srgbClr val="F69240"/>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 charset="0"/>
                        <a:cs typeface="Arial" charset="0"/>
                      </a:endParaRPr>
                    </a:p>
                  </a:txBody>
                  <a:tcPr marL="91453" marR="91453" marT="45722" marB="45722" anchor="ctr" horzOverflow="overflow">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 charset="0"/>
                        <a:cs typeface="Arial" charset="0"/>
                      </a:endParaRPr>
                    </a:p>
                  </a:txBody>
                  <a:tcPr marL="91453" marR="91453" marT="45722" marB="45722" anchor="ctr" horzOverflow="overflow">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chemeClr val="bg1"/>
                    </a:solidFill>
                  </a:tcPr>
                </a:tc>
              </a:tr>
              <a:tr h="436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 charset="0"/>
                        <a:cs typeface="Arial" charset="0"/>
                      </a:endParaRPr>
                    </a:p>
                  </a:txBody>
                  <a:tcPr marL="91453" marR="91453" marT="45722" marB="45722" anchor="ctr" horzOverflow="overflow">
                    <a:lnL w="9525" cap="flat" cmpd="sng" algn="ctr">
                      <a:solidFill>
                        <a:srgbClr val="F69240"/>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 charset="0"/>
                        <a:cs typeface="Arial" charset="0"/>
                      </a:endParaRPr>
                    </a:p>
                  </a:txBody>
                  <a:tcPr marL="91453" marR="91453" marT="45722" marB="45722" anchor="ctr" horzOverflow="overflow">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1" charset="0"/>
                        <a:cs typeface="Arial" charset="0"/>
                      </a:endParaRPr>
                    </a:p>
                  </a:txBody>
                  <a:tcPr marL="91453" marR="91453" marT="45722" marB="45722" anchor="ctr" horzOverflow="overflow">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chemeClr val="bg1"/>
                    </a:solidFill>
                  </a:tcPr>
                </a:tc>
              </a:tr>
            </a:tbl>
          </a:graphicData>
        </a:graphic>
      </p:graphicFrame>
      <p:sp>
        <p:nvSpPr>
          <p:cNvPr id="13339" name="Text Box 54"/>
          <p:cNvSpPr txBox="1">
            <a:spLocks noChangeArrowheads="1"/>
          </p:cNvSpPr>
          <p:nvPr/>
        </p:nvSpPr>
        <p:spPr bwMode="auto">
          <a:xfrm>
            <a:off x="990600" y="4419600"/>
            <a:ext cx="74676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latin typeface="Calibri" pitchFamily="34" charset="0"/>
                <a:cs typeface="Arial" pitchFamily="34" charset="0"/>
              </a:rPr>
              <a:t>Reviewing curriculum through this lens:</a:t>
            </a:r>
          </a:p>
          <a:p>
            <a:pPr eaLnBrk="1" hangingPunct="1">
              <a:buFontTx/>
              <a:buChar char="•"/>
            </a:pPr>
            <a:r>
              <a:rPr lang="en-US" altLang="en-US">
                <a:latin typeface="Calibri" pitchFamily="34" charset="0"/>
                <a:cs typeface="Arial" pitchFamily="34" charset="0"/>
              </a:rPr>
              <a:t>Focuses equal amount of instructional attention on factual, procedural and conceptual levels of learning</a:t>
            </a:r>
          </a:p>
          <a:p>
            <a:pPr eaLnBrk="1" hangingPunct="1">
              <a:buFontTx/>
              <a:buChar char="•"/>
            </a:pPr>
            <a:r>
              <a:rPr lang="en-US" altLang="en-US">
                <a:latin typeface="Calibri" pitchFamily="34" charset="0"/>
                <a:cs typeface="Arial" pitchFamily="34" charset="0"/>
              </a:rPr>
              <a:t>Gives opportunities to differentiate instruction based on students’ readiness</a:t>
            </a:r>
          </a:p>
          <a:p>
            <a:pPr eaLnBrk="1" hangingPunct="1">
              <a:buFontTx/>
              <a:buChar char="•"/>
            </a:pPr>
            <a:r>
              <a:rPr lang="en-US" altLang="en-US">
                <a:latin typeface="Calibri" pitchFamily="34" charset="0"/>
                <a:cs typeface="Arial" pitchFamily="34" charset="0"/>
              </a:rPr>
              <a:t>Helps move all students toward higher level thinking and understanding of content as required by CCSS</a:t>
            </a:r>
            <a:endParaRPr lang="en-US" altLang="en-US" sz="1200">
              <a:latin typeface="Calibri" pitchFamily="34" charset="0"/>
              <a:cs typeface="Arial" pitchFamily="34" charset="0"/>
            </a:endParaRPr>
          </a:p>
          <a:p>
            <a:pPr eaLnBrk="1" hangingPunct="1">
              <a:spcBef>
                <a:spcPct val="50000"/>
              </a:spcBef>
            </a:pPr>
            <a:endParaRPr lang="en-US" altLang="en-US">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8"/>
          <p:cNvSpPr txBox="1">
            <a:spLocks noChangeArrowheads="1"/>
          </p:cNvSpPr>
          <p:nvPr/>
        </p:nvSpPr>
        <p:spPr bwMode="auto">
          <a:xfrm>
            <a:off x="10668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latin typeface="Calibri" pitchFamily="34" charset="0"/>
              <a:ea typeface="MS PGothic" pitchFamily="34" charset="-128"/>
            </a:endParaRPr>
          </a:p>
        </p:txBody>
      </p:sp>
      <p:sp>
        <p:nvSpPr>
          <p:cNvPr id="14339" name="TextBox 20"/>
          <p:cNvSpPr txBox="1">
            <a:spLocks noChangeArrowheads="1"/>
          </p:cNvSpPr>
          <p:nvPr/>
        </p:nvSpPr>
        <p:spPr bwMode="auto">
          <a:xfrm>
            <a:off x="17526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latin typeface="Calibri" pitchFamily="34" charset="0"/>
              <a:ea typeface="MS PGothic" pitchFamily="34" charset="-128"/>
            </a:endParaRPr>
          </a:p>
        </p:txBody>
      </p:sp>
      <p:sp>
        <p:nvSpPr>
          <p:cNvPr id="14340" name="Title 1"/>
          <p:cNvSpPr txBox="1">
            <a:spLocks/>
          </p:cNvSpPr>
          <p:nvPr/>
        </p:nvSpPr>
        <p:spPr bwMode="auto">
          <a:xfrm>
            <a:off x="523875" y="1096963"/>
            <a:ext cx="7251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a:latin typeface="Calibri" pitchFamily="34" charset="0"/>
                <a:ea typeface="MS PGothic" pitchFamily="34" charset="-128"/>
              </a:rPr>
              <a:t>Tips for Sharing Learning Goals That Students Understand, Remember &amp; Personalize:</a:t>
            </a:r>
          </a:p>
        </p:txBody>
      </p:sp>
      <p:sp>
        <p:nvSpPr>
          <p:cNvPr id="18" name="TextBox 17"/>
          <p:cNvSpPr txBox="1"/>
          <p:nvPr/>
        </p:nvSpPr>
        <p:spPr>
          <a:xfrm>
            <a:off x="620713" y="2627313"/>
            <a:ext cx="6999287" cy="4483100"/>
          </a:xfrm>
          <a:prstGeom prst="rect">
            <a:avLst/>
          </a:prstGeom>
          <a:noFill/>
        </p:spPr>
        <p:txBody>
          <a:bodyPr>
            <a:spAutoFit/>
          </a:bodyPr>
          <a:lstStyle/>
          <a:p>
            <a:pPr marL="687388" lvl="1">
              <a:spcAft>
                <a:spcPts val="800"/>
              </a:spcAft>
              <a:defRPr/>
            </a:pPr>
            <a:r>
              <a:rPr lang="en-US" sz="2800" b="1" dirty="0">
                <a:solidFill>
                  <a:srgbClr val="FF0000"/>
                </a:solidFill>
                <a:latin typeface="+mn-lt"/>
                <a:cs typeface="Arial" pitchFamily="34" charset="0"/>
              </a:rPr>
              <a:t>Do</a:t>
            </a:r>
            <a:r>
              <a:rPr lang="en-US" sz="2800" dirty="0">
                <a:latin typeface="+mn-lt"/>
                <a:cs typeface="Arial" pitchFamily="34" charset="0"/>
              </a:rPr>
              <a:t> </a:t>
            </a:r>
            <a:r>
              <a:rPr lang="en-US" sz="2800" b="1" dirty="0">
                <a:solidFill>
                  <a:srgbClr val="FF0000"/>
                </a:solidFill>
                <a:latin typeface="+mn-lt"/>
                <a:cs typeface="Arial" pitchFamily="34" charset="0"/>
              </a:rPr>
              <a:t>not</a:t>
            </a:r>
            <a:r>
              <a:rPr lang="en-US" sz="2800" dirty="0">
                <a:latin typeface="+mn-lt"/>
                <a:cs typeface="Arial" pitchFamily="34" charset="0"/>
              </a:rPr>
              <a:t> write the goal on the board and assume students will pay attention to it. </a:t>
            </a:r>
          </a:p>
          <a:p>
            <a:pPr marL="687388" lvl="1">
              <a:spcAft>
                <a:spcPts val="800"/>
              </a:spcAft>
              <a:defRPr/>
            </a:pPr>
            <a:r>
              <a:rPr lang="en-US" sz="2800" b="1" dirty="0">
                <a:solidFill>
                  <a:srgbClr val="FF0000"/>
                </a:solidFill>
                <a:latin typeface="+mn-lt"/>
                <a:cs typeface="Arial" pitchFamily="34" charset="0"/>
              </a:rPr>
              <a:t>Do</a:t>
            </a:r>
            <a:r>
              <a:rPr lang="en-US" sz="2800" dirty="0">
                <a:latin typeface="+mn-lt"/>
                <a:cs typeface="Arial" pitchFamily="34" charset="0"/>
              </a:rPr>
              <a:t> have students paraphrase goals in their own words.</a:t>
            </a:r>
          </a:p>
          <a:p>
            <a:pPr marL="687388" lvl="1">
              <a:spcAft>
                <a:spcPts val="800"/>
              </a:spcAft>
              <a:defRPr/>
            </a:pPr>
            <a:r>
              <a:rPr lang="en-US" sz="2800" b="1" dirty="0">
                <a:solidFill>
                  <a:srgbClr val="FF0000"/>
                </a:solidFill>
                <a:latin typeface="+mn-lt"/>
                <a:cs typeface="Arial" pitchFamily="34" charset="0"/>
              </a:rPr>
              <a:t>Do</a:t>
            </a:r>
            <a:r>
              <a:rPr lang="en-US" sz="2800" dirty="0">
                <a:latin typeface="+mn-lt"/>
                <a:cs typeface="Arial" pitchFamily="34" charset="0"/>
              </a:rPr>
              <a:t> make sure you are sharing goals and not just activities.</a:t>
            </a:r>
          </a:p>
          <a:p>
            <a:pPr marL="687388" lvl="1">
              <a:spcAft>
                <a:spcPts val="800"/>
              </a:spcAft>
              <a:defRPr/>
            </a:pPr>
            <a:r>
              <a:rPr lang="en-US" sz="2800" b="1" dirty="0">
                <a:solidFill>
                  <a:srgbClr val="FF0000"/>
                </a:solidFill>
                <a:latin typeface="+mn-lt"/>
                <a:cs typeface="Arial" pitchFamily="34" charset="0"/>
              </a:rPr>
              <a:t>Do</a:t>
            </a:r>
            <a:r>
              <a:rPr lang="en-US" sz="2800" dirty="0">
                <a:solidFill>
                  <a:srgbClr val="000000"/>
                </a:solidFill>
                <a:latin typeface="+mn-lt"/>
                <a:cs typeface="Arial" pitchFamily="34" charset="0"/>
              </a:rPr>
              <a:t> share criteria for evaluation.</a:t>
            </a:r>
          </a:p>
          <a:p>
            <a:pPr lvl="1" indent="-274320">
              <a:spcAft>
                <a:spcPts val="800"/>
              </a:spcAft>
              <a:buFont typeface="Arial" pitchFamily="34" charset="0"/>
              <a:buChar char="•"/>
              <a:defRPr/>
            </a:pPr>
            <a:endParaRPr lang="en-US" sz="2800" dirty="0">
              <a:cs typeface="Arial" pitchFamily="34" charset="0"/>
            </a:endParaRPr>
          </a:p>
          <a:p>
            <a:pPr lvl="1" indent="-274320">
              <a:spcAft>
                <a:spcPts val="800"/>
              </a:spcAft>
              <a:buFont typeface="Arial" pitchFamily="34" charset="0"/>
              <a:buChar char="•"/>
              <a:defRPr/>
            </a:pPr>
            <a:endParaRPr lang="en-US" sz="2800" dirty="0">
              <a:cs typeface="Arial" pitchFamily="34" charset="0"/>
            </a:endParaRPr>
          </a:p>
        </p:txBody>
      </p:sp>
      <p:sp>
        <p:nvSpPr>
          <p:cNvPr id="2" name="TextBox 1"/>
          <p:cNvSpPr txBox="1"/>
          <p:nvPr/>
        </p:nvSpPr>
        <p:spPr>
          <a:xfrm>
            <a:off x="890588" y="2628900"/>
            <a:ext cx="542925" cy="523875"/>
          </a:xfrm>
          <a:prstGeom prst="rect">
            <a:avLst/>
          </a:prstGeom>
          <a:noFill/>
        </p:spPr>
        <p:txBody>
          <a:bodyPr>
            <a:spAutoFit/>
          </a:bodyPr>
          <a:lstStyle/>
          <a:p>
            <a:pPr>
              <a:defRPr/>
            </a:pPr>
            <a:r>
              <a:rPr lang="en-US" sz="2800" dirty="0">
                <a:latin typeface="+mn-lt"/>
                <a:cs typeface="Arial" pitchFamily="34" charset="0"/>
              </a:rPr>
              <a:t>1.</a:t>
            </a:r>
          </a:p>
        </p:txBody>
      </p:sp>
      <p:sp>
        <p:nvSpPr>
          <p:cNvPr id="8" name="TextBox 7"/>
          <p:cNvSpPr txBox="1"/>
          <p:nvPr/>
        </p:nvSpPr>
        <p:spPr>
          <a:xfrm>
            <a:off x="890588" y="3594100"/>
            <a:ext cx="542925" cy="523875"/>
          </a:xfrm>
          <a:prstGeom prst="rect">
            <a:avLst/>
          </a:prstGeom>
          <a:noFill/>
        </p:spPr>
        <p:txBody>
          <a:bodyPr>
            <a:spAutoFit/>
          </a:bodyPr>
          <a:lstStyle/>
          <a:p>
            <a:pPr>
              <a:defRPr/>
            </a:pPr>
            <a:r>
              <a:rPr lang="en-US" sz="2800" dirty="0">
                <a:latin typeface="+mn-lt"/>
                <a:cs typeface="Arial" pitchFamily="34" charset="0"/>
              </a:rPr>
              <a:t>2.</a:t>
            </a:r>
          </a:p>
        </p:txBody>
      </p:sp>
      <p:sp>
        <p:nvSpPr>
          <p:cNvPr id="9" name="TextBox 8"/>
          <p:cNvSpPr txBox="1"/>
          <p:nvPr/>
        </p:nvSpPr>
        <p:spPr>
          <a:xfrm>
            <a:off x="915988" y="4481513"/>
            <a:ext cx="542925" cy="522287"/>
          </a:xfrm>
          <a:prstGeom prst="rect">
            <a:avLst/>
          </a:prstGeom>
          <a:noFill/>
        </p:spPr>
        <p:txBody>
          <a:bodyPr>
            <a:spAutoFit/>
          </a:bodyPr>
          <a:lstStyle/>
          <a:p>
            <a:pPr>
              <a:defRPr/>
            </a:pPr>
            <a:r>
              <a:rPr lang="en-US" sz="2800" dirty="0">
                <a:latin typeface="+mn-lt"/>
                <a:cs typeface="Arial" pitchFamily="34" charset="0"/>
              </a:rPr>
              <a:t>3.</a:t>
            </a:r>
          </a:p>
        </p:txBody>
      </p:sp>
      <p:sp>
        <p:nvSpPr>
          <p:cNvPr id="10" name="TextBox 9"/>
          <p:cNvSpPr txBox="1"/>
          <p:nvPr/>
        </p:nvSpPr>
        <p:spPr>
          <a:xfrm>
            <a:off x="933450" y="5441950"/>
            <a:ext cx="542925" cy="522288"/>
          </a:xfrm>
          <a:prstGeom prst="rect">
            <a:avLst/>
          </a:prstGeom>
          <a:noFill/>
        </p:spPr>
        <p:txBody>
          <a:bodyPr>
            <a:spAutoFit/>
          </a:bodyPr>
          <a:lstStyle/>
          <a:p>
            <a:pPr>
              <a:defRPr/>
            </a:pPr>
            <a:r>
              <a:rPr lang="en-US" sz="2800" dirty="0">
                <a:latin typeface="+mn-lt"/>
                <a:cs typeface="Arial" pitchFamily="34" charset="0"/>
              </a:rPr>
              <a:t>4.</a:t>
            </a:r>
          </a:p>
        </p:txBody>
      </p:sp>
      <p:sp>
        <p:nvSpPr>
          <p:cNvPr id="11" name="Oval 10"/>
          <p:cNvSpPr>
            <a:spLocks noChangeArrowheads="1"/>
          </p:cNvSpPr>
          <p:nvPr/>
        </p:nvSpPr>
        <p:spPr bwMode="auto">
          <a:xfrm>
            <a:off x="8437563" y="5715000"/>
            <a:ext cx="533400" cy="533400"/>
          </a:xfrm>
          <a:prstGeom prst="ellipse">
            <a:avLst/>
          </a:prstGeom>
          <a:noFill/>
          <a:ln w="9525">
            <a:solidFill>
              <a:srgbClr val="7F7F7F"/>
            </a:solidFill>
            <a:round/>
            <a:headEnd/>
            <a:tailEnd/>
          </a:ln>
          <a:effectLst>
            <a:outerShdw blurRad="40000" dist="23000" dir="5400000" rotWithShape="0">
              <a:srgbClr val="808080">
                <a:alpha val="34998"/>
              </a:srgbClr>
            </a:outerShdw>
          </a:effectLst>
          <a:ex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14347" name="TextBox 26"/>
          <p:cNvSpPr txBox="1">
            <a:spLocks noChangeArrowheads="1"/>
          </p:cNvSpPr>
          <p:nvPr/>
        </p:nvSpPr>
        <p:spPr bwMode="auto">
          <a:xfrm>
            <a:off x="8382000" y="5802313"/>
            <a:ext cx="642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pPr>
            <a:r>
              <a:rPr lang="en-US" altLang="en-US" sz="2800">
                <a:latin typeface="Calibri" pitchFamily="34" charset="0"/>
                <a:ea typeface="MS PGothic" pitchFamily="34" charset="-128"/>
              </a:rPr>
              <a:t>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latin typeface="Bazooka"/>
              </a:rPr>
              <a:t>What’s the point?</a:t>
            </a:r>
          </a:p>
        </p:txBody>
      </p:sp>
      <p:sp>
        <p:nvSpPr>
          <p:cNvPr id="15363" name="Rectangle 3"/>
          <p:cNvSpPr>
            <a:spLocks noGrp="1" noChangeArrowheads="1"/>
          </p:cNvSpPr>
          <p:nvPr>
            <p:ph type="body" idx="1"/>
          </p:nvPr>
        </p:nvSpPr>
        <p:spPr>
          <a:xfrm>
            <a:off x="0" y="2362200"/>
            <a:ext cx="9144000" cy="3724275"/>
          </a:xfrm>
        </p:spPr>
        <p:txBody>
          <a:bodyPr/>
          <a:lstStyle/>
          <a:p>
            <a:pPr eaLnBrk="1" hangingPunct="1">
              <a:buFontTx/>
              <a:buNone/>
            </a:pPr>
            <a:r>
              <a:rPr lang="en-US" altLang="en-US" smtClean="0"/>
              <a:t>Readiness	    Interest		    Learning Profile</a:t>
            </a:r>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0"/>
            <a:ext cx="1447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895600"/>
            <a:ext cx="152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048000"/>
            <a:ext cx="152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p:cNvSpPr txBox="1">
            <a:spLocks noChangeArrowheads="1"/>
          </p:cNvSpPr>
          <p:nvPr/>
        </p:nvSpPr>
        <p:spPr bwMode="auto">
          <a:xfrm>
            <a:off x="0" y="5599113"/>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t>GROWTH AND ACHIEVEMENT</a:t>
            </a:r>
          </a:p>
        </p:txBody>
      </p:sp>
      <p:sp>
        <p:nvSpPr>
          <p:cNvPr id="15368" name="Text Box 8"/>
          <p:cNvSpPr txBox="1">
            <a:spLocks noChangeArrowheads="1"/>
          </p:cNvSpPr>
          <p:nvPr/>
        </p:nvSpPr>
        <p:spPr bwMode="auto">
          <a:xfrm>
            <a:off x="3048000" y="5715000"/>
            <a:ext cx="258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t>MOTIVATION</a:t>
            </a:r>
          </a:p>
        </p:txBody>
      </p:sp>
      <p:sp>
        <p:nvSpPr>
          <p:cNvPr id="15369" name="Text Box 9"/>
          <p:cNvSpPr txBox="1">
            <a:spLocks noChangeArrowheads="1"/>
          </p:cNvSpPr>
          <p:nvPr/>
        </p:nvSpPr>
        <p:spPr bwMode="auto">
          <a:xfrm>
            <a:off x="5943600" y="5715000"/>
            <a:ext cx="304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t>EFFICIENCY</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pPr eaLnBrk="1" hangingPunct="1"/>
            <a:r>
              <a:rPr lang="en-US" altLang="en-US" smtClean="0"/>
              <a:t>WHAT CAN BE ASSESSED?</a:t>
            </a:r>
          </a:p>
        </p:txBody>
      </p:sp>
      <p:graphicFrame>
        <p:nvGraphicFramePr>
          <p:cNvPr id="146435" name="Group 3"/>
          <p:cNvGraphicFramePr>
            <a:graphicFrameLocks noGrp="1"/>
          </p:cNvGraphicFramePr>
          <p:nvPr>
            <p:ph idx="1"/>
          </p:nvPr>
        </p:nvGraphicFramePr>
        <p:xfrm>
          <a:off x="457200" y="1143000"/>
          <a:ext cx="8229600" cy="5972175"/>
        </p:xfrm>
        <a:graphic>
          <a:graphicData uri="http://schemas.openxmlformats.org/drawingml/2006/table">
            <a:tbl>
              <a:tblPr/>
              <a:tblGrid>
                <a:gridCol w="2743200"/>
                <a:gridCol w="2743200"/>
                <a:gridCol w="2743200"/>
              </a:tblGrid>
              <a:tr h="1022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READINESS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INTERESTS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LEARNING PROFILE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49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Skills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Content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Concepts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Hobbies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Likes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Dislikes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Social/Emotional Factors: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a:t>
                      </a:r>
                      <a:r>
                        <a:rPr kumimoji="0" lang="en-US" sz="2000" b="0" i="1" u="none" strike="noStrike" cap="none" normalizeH="0" baseline="0" dirty="0" smtClean="0">
                          <a:ln>
                            <a:noFill/>
                          </a:ln>
                          <a:solidFill>
                            <a:schemeClr val="tx1"/>
                          </a:solidFill>
                          <a:effectLst/>
                          <a:latin typeface="Arial" pitchFamily="34" charset="0"/>
                        </a:rPr>
                        <a:t>Language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rPr>
                        <a:t>*Culture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rPr>
                        <a:t>*Health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rPr>
                        <a:t>*Family Circumstances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rPr>
                        <a:t>*Special Circumstances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Learning Modality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Cognitive Preference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04800" y="5535613"/>
            <a:ext cx="5486400" cy="1066800"/>
            <a:chOff x="762000" y="4800600"/>
            <a:chExt cx="4953000" cy="838200"/>
          </a:xfrm>
        </p:grpSpPr>
        <p:sp>
          <p:nvSpPr>
            <p:cNvPr id="12" name="Rectangle 11"/>
            <p:cNvSpPr/>
            <p:nvPr/>
          </p:nvSpPr>
          <p:spPr>
            <a:xfrm>
              <a:off x="762000" y="4800600"/>
              <a:ext cx="4953000" cy="838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7418" name="Rectangle 5"/>
            <p:cNvSpPr>
              <a:spLocks noChangeArrowheads="1"/>
            </p:cNvSpPr>
            <p:nvPr/>
          </p:nvSpPr>
          <p:spPr bwMode="auto">
            <a:xfrm>
              <a:off x="913992" y="4876800"/>
              <a:ext cx="480100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i="1">
                  <a:solidFill>
                    <a:srgbClr val="000000"/>
                  </a:solidFill>
                </a:rPr>
                <a:t>Pre-assessment and formative assessment are critical tools for differentiated instruction</a:t>
              </a:r>
              <a:r>
                <a:rPr lang="en-US" altLang="en-US" sz="2000" b="1">
                  <a:solidFill>
                    <a:srgbClr val="000000"/>
                  </a:solidFill>
                </a:rPr>
                <a:t>.</a:t>
              </a:r>
              <a:endParaRPr lang="en-US" altLang="en-US" b="1">
                <a:solidFill>
                  <a:srgbClr val="000000"/>
                </a:solidFill>
              </a:endParaRPr>
            </a:p>
          </p:txBody>
        </p:sp>
      </p:grpSp>
      <p:sp>
        <p:nvSpPr>
          <p:cNvPr id="7" name="Rectangle 6"/>
          <p:cNvSpPr>
            <a:spLocks noChangeArrowheads="1"/>
          </p:cNvSpPr>
          <p:nvPr/>
        </p:nvSpPr>
        <p:spPr bwMode="auto">
          <a:xfrm>
            <a:off x="685800" y="2667000"/>
            <a:ext cx="2514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solidFill>
                  <a:srgbClr val="E46C0A"/>
                </a:solidFill>
              </a:rPr>
              <a:t>Pre-assessment          </a:t>
            </a:r>
            <a:r>
              <a:rPr lang="en-US" altLang="en-US" sz="2000">
                <a:solidFill>
                  <a:srgbClr val="000000"/>
                </a:solidFill>
              </a:rPr>
              <a:t>helps</a:t>
            </a:r>
            <a:r>
              <a:rPr lang="en-US" altLang="en-US" sz="2000" b="1">
                <a:solidFill>
                  <a:srgbClr val="000000"/>
                </a:solidFill>
              </a:rPr>
              <a:t> </a:t>
            </a:r>
            <a:r>
              <a:rPr lang="en-US" altLang="en-US" sz="2000">
                <a:solidFill>
                  <a:srgbClr val="000000"/>
                </a:solidFill>
              </a:rPr>
              <a:t>teachers</a:t>
            </a:r>
            <a:r>
              <a:rPr lang="en-US" altLang="en-US" sz="2000" b="1">
                <a:solidFill>
                  <a:srgbClr val="000000"/>
                </a:solidFill>
              </a:rPr>
              <a:t> </a:t>
            </a:r>
            <a:r>
              <a:rPr lang="en-US" altLang="en-US" sz="2000">
                <a:solidFill>
                  <a:srgbClr val="000000"/>
                </a:solidFill>
              </a:rPr>
              <a:t>determine students’ current levels of readiness and is used to plan appropriate instruction.</a:t>
            </a:r>
          </a:p>
        </p:txBody>
      </p:sp>
      <p:sp>
        <p:nvSpPr>
          <p:cNvPr id="8" name="Rectangle 7"/>
          <p:cNvSpPr>
            <a:spLocks noChangeArrowheads="1"/>
          </p:cNvSpPr>
          <p:nvPr/>
        </p:nvSpPr>
        <p:spPr bwMode="auto">
          <a:xfrm>
            <a:off x="3124200" y="2667000"/>
            <a:ext cx="2743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solidFill>
                  <a:srgbClr val="E46C0A"/>
                </a:solidFill>
              </a:rPr>
              <a:t>Formative assessment </a:t>
            </a:r>
            <a:r>
              <a:rPr lang="en-US" altLang="en-US" sz="2000">
                <a:solidFill>
                  <a:srgbClr val="000000"/>
                </a:solidFill>
              </a:rPr>
              <a:t>allows teachers to accumulate information about students’ progress and is used to guide instructional decisions.</a:t>
            </a:r>
            <a:endParaRPr lang="en-US" altLang="en-US">
              <a:solidFill>
                <a:srgbClr val="000000"/>
              </a:solidFill>
            </a:endParaRPr>
          </a:p>
        </p:txBody>
      </p:sp>
      <p:sp>
        <p:nvSpPr>
          <p:cNvPr id="9" name="Rectangle 8"/>
          <p:cNvSpPr>
            <a:spLocks noChangeArrowheads="1"/>
          </p:cNvSpPr>
          <p:nvPr/>
        </p:nvSpPr>
        <p:spPr bwMode="auto">
          <a:xfrm>
            <a:off x="5791200" y="2667000"/>
            <a:ext cx="2895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solidFill>
                  <a:srgbClr val="E46C0A"/>
                </a:solidFill>
              </a:rPr>
              <a:t>Summative assessment    </a:t>
            </a:r>
            <a:r>
              <a:rPr lang="en-US" altLang="en-US" sz="2000">
                <a:solidFill>
                  <a:srgbClr val="000000"/>
                </a:solidFill>
              </a:rPr>
              <a:t>measures students</a:t>
            </a:r>
            <a:r>
              <a:rPr lang="ja-JP" altLang="en-US" sz="2000">
                <a:solidFill>
                  <a:srgbClr val="000000"/>
                </a:solidFill>
              </a:rPr>
              <a:t>’</a:t>
            </a:r>
            <a:r>
              <a:rPr lang="en-US" altLang="ja-JP" sz="2000">
                <a:solidFill>
                  <a:srgbClr val="000000"/>
                </a:solidFill>
              </a:rPr>
              <a:t> progress at the end of a unit of study and is used to determine whether the criteria of the standards have been met.</a:t>
            </a:r>
            <a:endParaRPr lang="en-US" altLang="en-US" sz="2000">
              <a:solidFill>
                <a:srgbClr val="000000"/>
              </a:solidFill>
            </a:endParaRPr>
          </a:p>
        </p:txBody>
      </p:sp>
      <p:sp>
        <p:nvSpPr>
          <p:cNvPr id="10" name="Rectangle 2"/>
          <p:cNvSpPr txBox="1">
            <a:spLocks noChangeArrowheads="1"/>
          </p:cNvSpPr>
          <p:nvPr/>
        </p:nvSpPr>
        <p:spPr bwMode="auto">
          <a:xfrm>
            <a:off x="685800" y="1752600"/>
            <a:ext cx="731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a:solidFill>
                  <a:srgbClr val="E46C0A"/>
                </a:solidFill>
                <a:latin typeface="Calibri" pitchFamily="34" charset="0"/>
                <a:ea typeface="MS PGothic" pitchFamily="34" charset="-128"/>
              </a:rPr>
              <a:t>Assessment takes various forms that support instruction in different ways.</a:t>
            </a:r>
          </a:p>
        </p:txBody>
      </p:sp>
      <p:sp>
        <p:nvSpPr>
          <p:cNvPr id="17415" name="Rectangle 2"/>
          <p:cNvSpPr>
            <a:spLocks noGrp="1" noChangeArrowheads="1"/>
          </p:cNvSpPr>
          <p:nvPr>
            <p:ph type="title"/>
          </p:nvPr>
        </p:nvSpPr>
        <p:spPr>
          <a:xfrm>
            <a:off x="990600" y="685800"/>
            <a:ext cx="7924800" cy="533400"/>
          </a:xfrm>
        </p:spPr>
        <p:txBody>
          <a:bodyPr/>
          <a:lstStyle/>
          <a:p>
            <a:pPr algn="l" eaLnBrk="1" hangingPunct="1"/>
            <a:r>
              <a:rPr lang="en-US" altLang="en-US" sz="2200" b="1" smtClean="0"/>
              <a:t>ASSESSMENT FOR READINESS</a:t>
            </a:r>
          </a:p>
        </p:txBody>
      </p:sp>
      <p:cxnSp>
        <p:nvCxnSpPr>
          <p:cNvPr id="4" name="Straight Connector 3"/>
          <p:cNvCxnSpPr/>
          <p:nvPr/>
        </p:nvCxnSpPr>
        <p:spPr>
          <a:xfrm flipH="1">
            <a:off x="685800" y="2514600"/>
            <a:ext cx="7620000"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1000"/>
                                        <p:tgtEl>
                                          <p:spTgt spid="9">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smtClean="0"/>
              <a:t>EXIT CARD PROMPTS</a:t>
            </a:r>
            <a:br>
              <a:rPr lang="en-US" altLang="en-US" sz="4000" smtClean="0"/>
            </a:br>
            <a:r>
              <a:rPr lang="en-US" altLang="en-US" sz="4000" smtClean="0"/>
              <a:t>Promote Student Self-Assessment</a:t>
            </a:r>
          </a:p>
        </p:txBody>
      </p:sp>
      <p:sp>
        <p:nvSpPr>
          <p:cNvPr id="18435" name="Rectangle 3"/>
          <p:cNvSpPr>
            <a:spLocks noGrp="1" noChangeArrowheads="1"/>
          </p:cNvSpPr>
          <p:nvPr>
            <p:ph type="body" idx="1"/>
          </p:nvPr>
        </p:nvSpPr>
        <p:spPr/>
        <p:txBody>
          <a:bodyPr/>
          <a:lstStyle/>
          <a:p>
            <a:pPr eaLnBrk="1" hangingPunct="1"/>
            <a:r>
              <a:rPr lang="en-US" altLang="en-US" smtClean="0"/>
              <a:t>I was confused by…</a:t>
            </a:r>
          </a:p>
          <a:p>
            <a:pPr eaLnBrk="1" hangingPunct="1"/>
            <a:r>
              <a:rPr lang="en-US" altLang="en-US" smtClean="0"/>
              <a:t>This reminded me of…</a:t>
            </a:r>
          </a:p>
          <a:p>
            <a:pPr eaLnBrk="1" hangingPunct="1"/>
            <a:r>
              <a:rPr lang="en-US" altLang="en-US" smtClean="0"/>
              <a:t>I wonder why…</a:t>
            </a:r>
          </a:p>
          <a:p>
            <a:pPr eaLnBrk="1" hangingPunct="1"/>
            <a:r>
              <a:rPr lang="en-US" altLang="en-US" smtClean="0"/>
              <a:t>I learned that…</a:t>
            </a:r>
          </a:p>
          <a:p>
            <a:pPr eaLnBrk="1" hangingPunct="1"/>
            <a:r>
              <a:rPr lang="en-US" altLang="en-US" smtClean="0"/>
              <a:t>I was surprised…</a:t>
            </a:r>
          </a:p>
          <a:p>
            <a:pPr eaLnBrk="1" hangingPunct="1"/>
            <a:r>
              <a:rPr lang="en-US" altLang="en-US" smtClean="0"/>
              <a:t>I predict…</a:t>
            </a:r>
          </a:p>
          <a:p>
            <a:pPr eaLnBrk="1" hangingPunct="1"/>
            <a:r>
              <a:rPr lang="en-US" altLang="en-US" smtClean="0"/>
              <a:t>A better way for me to learn this….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altLang="en-US" smtClean="0"/>
              <a:t>Exit Cards</a:t>
            </a:r>
          </a:p>
        </p:txBody>
      </p:sp>
      <p:sp>
        <p:nvSpPr>
          <p:cNvPr id="19459" name="Content Placeholder 2"/>
          <p:cNvSpPr>
            <a:spLocks noGrp="1"/>
          </p:cNvSpPr>
          <p:nvPr>
            <p:ph idx="4294967295"/>
          </p:nvPr>
        </p:nvSpPr>
        <p:spPr/>
        <p:txBody>
          <a:bodyPr/>
          <a:lstStyle/>
          <a:p>
            <a:pPr eaLnBrk="1" hangingPunct="1">
              <a:spcBef>
                <a:spcPts val="200"/>
              </a:spcBef>
              <a:spcAft>
                <a:spcPts val="200"/>
              </a:spcAft>
              <a:buClr>
                <a:srgbClr val="17375E"/>
              </a:buClr>
              <a:buFont typeface="Wingdings" pitchFamily="2" charset="2"/>
              <a:buChar char="§"/>
            </a:pPr>
            <a:r>
              <a:rPr lang="en-US" altLang="en-US" sz="2600" smtClean="0"/>
              <a:t>Draw an illustration or make a graphic organizer of today’s lesson.</a:t>
            </a:r>
          </a:p>
          <a:p>
            <a:pPr eaLnBrk="1" hangingPunct="1">
              <a:spcBef>
                <a:spcPts val="200"/>
              </a:spcBef>
              <a:spcAft>
                <a:spcPts val="200"/>
              </a:spcAft>
              <a:buClr>
                <a:srgbClr val="17375E"/>
              </a:buClr>
              <a:buFont typeface="Wingdings" pitchFamily="2" charset="2"/>
              <a:buChar char="§"/>
            </a:pPr>
            <a:r>
              <a:rPr lang="en-US" altLang="en-US" sz="2600" smtClean="0"/>
              <a:t>The most important thing about _______ is ____________.</a:t>
            </a:r>
          </a:p>
          <a:p>
            <a:pPr eaLnBrk="1" hangingPunct="1">
              <a:spcBef>
                <a:spcPts val="200"/>
              </a:spcBef>
              <a:spcAft>
                <a:spcPts val="200"/>
              </a:spcAft>
              <a:buClr>
                <a:srgbClr val="17375E"/>
              </a:buClr>
              <a:buFont typeface="Wingdings" pitchFamily="2" charset="2"/>
              <a:buChar char="§"/>
            </a:pPr>
            <a:r>
              <a:rPr lang="en-US" altLang="en-US" sz="2600" smtClean="0"/>
              <a:t>How did today’s work connect to the work we did yesterday?</a:t>
            </a:r>
          </a:p>
          <a:p>
            <a:pPr eaLnBrk="1" hangingPunct="1">
              <a:spcBef>
                <a:spcPts val="200"/>
              </a:spcBef>
              <a:spcAft>
                <a:spcPts val="200"/>
              </a:spcAft>
              <a:buClr>
                <a:srgbClr val="17375E"/>
              </a:buClr>
              <a:buFont typeface="Wingdings" pitchFamily="2" charset="2"/>
              <a:buChar char="§"/>
            </a:pPr>
            <a:r>
              <a:rPr lang="en-US" altLang="en-US" sz="2600" smtClean="0"/>
              <a:t>Pick any object and write a metaphor explaining how it compares to a concept in today’s lesson.</a:t>
            </a:r>
          </a:p>
          <a:p>
            <a:pPr eaLnBrk="1" hangingPunct="1">
              <a:spcBef>
                <a:spcPts val="200"/>
              </a:spcBef>
              <a:spcAft>
                <a:spcPts val="200"/>
              </a:spcAft>
              <a:buClr>
                <a:srgbClr val="17375E"/>
              </a:buClr>
              <a:buFont typeface="Wingdings" pitchFamily="2" charset="2"/>
              <a:buChar char="§"/>
            </a:pPr>
            <a:r>
              <a:rPr lang="en-US" altLang="en-US" sz="2600" smtClean="0"/>
              <a:t>I want to start tomorrow’s class with the most important learning from today.  What would it be for you?</a:t>
            </a:r>
          </a:p>
          <a:p>
            <a:pPr eaLnBrk="1" hangingPunct="1">
              <a:lnSpc>
                <a:spcPct val="80000"/>
              </a:lnSpc>
              <a:buFontTx/>
              <a:buNone/>
            </a:pPr>
            <a:endParaRPr lang="en-US" altLang="en-US" sz="2200" smtClean="0"/>
          </a:p>
        </p:txBody>
      </p:sp>
      <p:sp>
        <p:nvSpPr>
          <p:cNvPr id="9" name="Rectangle 8"/>
          <p:cNvSpPr/>
          <p:nvPr/>
        </p:nvSpPr>
        <p:spPr>
          <a:xfrm>
            <a:off x="7162800" y="1219200"/>
            <a:ext cx="762000" cy="152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8077200" y="1219200"/>
            <a:ext cx="457200" cy="152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8686800" y="1219200"/>
            <a:ext cx="228600" cy="152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28556" y="1981200"/>
          <a:ext cx="7905844" cy="399573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952922"/>
                <a:gridCol w="3952922"/>
              </a:tblGrid>
              <a:tr h="2133570">
                <a:tc>
                  <a:txBody>
                    <a:bodyPr/>
                    <a:lstStyle/>
                    <a:p>
                      <a:r>
                        <a:rPr lang="en-US" sz="2400" dirty="0" smtClean="0"/>
                        <a:t>Essential</a:t>
                      </a:r>
                      <a:r>
                        <a:rPr lang="en-US" sz="2400" baseline="0" dirty="0" smtClean="0"/>
                        <a:t> Characteristics</a:t>
                      </a:r>
                      <a:endParaRPr lang="en-US" sz="2400" dirty="0" smtClean="0"/>
                    </a:p>
                    <a:p>
                      <a:endParaRPr lang="en-US" sz="1800" dirty="0" smtClean="0"/>
                    </a:p>
                  </a:txBody>
                  <a:tcPr marT="45719" marB="45719">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tcPr>
                </a:tc>
                <a:tc>
                  <a:txBody>
                    <a:bodyPr/>
                    <a:lstStyle/>
                    <a:p>
                      <a:pPr algn="r"/>
                      <a:r>
                        <a:rPr lang="en-US" sz="2400" dirty="0" smtClean="0"/>
                        <a:t>Non-Essential Characteristics</a:t>
                      </a:r>
                      <a:endParaRPr lang="en-US" sz="2400" dirty="0"/>
                    </a:p>
                  </a:txBody>
                  <a:tcPr marT="45719" marB="45719">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tcPr>
                </a:tc>
              </a:tr>
              <a:tr h="1862168">
                <a:tc>
                  <a:txBody>
                    <a:bodyPr/>
                    <a:lstStyle/>
                    <a:p>
                      <a:r>
                        <a:rPr lang="en-US" sz="2400" b="1" dirty="0" smtClean="0"/>
                        <a:t>Examples</a:t>
                      </a:r>
                    </a:p>
                    <a:p>
                      <a:endParaRPr lang="en-US" sz="1800" dirty="0" smtClean="0"/>
                    </a:p>
                    <a:p>
                      <a:endParaRPr lang="en-US" sz="1800" dirty="0" smtClean="0"/>
                    </a:p>
                    <a:p>
                      <a:endParaRPr lang="en-US" sz="1800" dirty="0"/>
                    </a:p>
                  </a:txBody>
                  <a:tcPr marT="45719" marB="45719">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tcPr>
                </a:tc>
                <a:tc>
                  <a:txBody>
                    <a:bodyPr/>
                    <a:lstStyle/>
                    <a:p>
                      <a:pPr algn="r"/>
                      <a:r>
                        <a:rPr lang="en-US" sz="2400" b="1" dirty="0" smtClean="0"/>
                        <a:t>                           Non-Examples</a:t>
                      </a:r>
                      <a:endParaRPr lang="en-US" sz="2400" b="1" dirty="0"/>
                    </a:p>
                  </a:txBody>
                  <a:tcPr marT="45719" marB="45719">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tcPr>
                </a:tc>
              </a:tr>
            </a:tbl>
          </a:graphicData>
        </a:graphic>
      </p:graphicFrame>
      <p:sp>
        <p:nvSpPr>
          <p:cNvPr id="6" name="Oval 5"/>
          <p:cNvSpPr/>
          <p:nvPr/>
        </p:nvSpPr>
        <p:spPr>
          <a:xfrm>
            <a:off x="3019425" y="3444875"/>
            <a:ext cx="3124200" cy="1295400"/>
          </a:xfrm>
          <a:prstGeom prst="ellipse">
            <a:avLst/>
          </a:prstGeom>
          <a:solidFill>
            <a:schemeClr val="bg1"/>
          </a:solidFill>
          <a:ln w="3810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Topic</a:t>
            </a:r>
          </a:p>
        </p:txBody>
      </p:sp>
      <p:sp>
        <p:nvSpPr>
          <p:cNvPr id="20484" name="Title 1"/>
          <p:cNvSpPr txBox="1">
            <a:spLocks/>
          </p:cNvSpPr>
          <p:nvPr/>
        </p:nvSpPr>
        <p:spPr bwMode="auto">
          <a:xfrm>
            <a:off x="520700" y="684213"/>
            <a:ext cx="552132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a:latin typeface="Calibri" pitchFamily="34" charset="0"/>
                <a:ea typeface="MS PGothic" pitchFamily="34" charset="-128"/>
              </a:rPr>
              <a:t>The Frayer Model</a:t>
            </a:r>
            <a:br>
              <a:rPr lang="en-US" altLang="en-US" sz="3600" b="1">
                <a:latin typeface="Calibri" pitchFamily="34" charset="0"/>
                <a:ea typeface="MS PGothic" pitchFamily="34" charset="-128"/>
              </a:rPr>
            </a:br>
            <a:r>
              <a:rPr lang="en-US" altLang="en-US" sz="2400" b="1">
                <a:latin typeface="Calibri" pitchFamily="34" charset="0"/>
                <a:ea typeface="MS PGothic" pitchFamily="34" charset="-128"/>
              </a:rPr>
              <a:t>Frayer, Frederick, Klausmeier, 1969</a:t>
            </a:r>
          </a:p>
        </p:txBody>
      </p:sp>
      <p:sp>
        <p:nvSpPr>
          <p:cNvPr id="7" name="Oval 6"/>
          <p:cNvSpPr>
            <a:spLocks noChangeArrowheads="1"/>
          </p:cNvSpPr>
          <p:nvPr/>
        </p:nvSpPr>
        <p:spPr bwMode="auto">
          <a:xfrm>
            <a:off x="8437563" y="5715000"/>
            <a:ext cx="533400" cy="533400"/>
          </a:xfrm>
          <a:prstGeom prst="ellipse">
            <a:avLst/>
          </a:prstGeom>
          <a:noFill/>
          <a:ln w="9525">
            <a:solidFill>
              <a:srgbClr val="7F7F7F"/>
            </a:solidFill>
            <a:round/>
            <a:headEnd/>
            <a:tailEnd/>
          </a:ln>
          <a:effectLst>
            <a:outerShdw blurRad="40000" dist="23000" dir="5400000" rotWithShape="0">
              <a:srgbClr val="808080">
                <a:alpha val="34998"/>
              </a:srgbClr>
            </a:outerShdw>
          </a:effectLst>
          <a:ex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20486" name="TextBox 26"/>
          <p:cNvSpPr txBox="1">
            <a:spLocks noChangeArrowheads="1"/>
          </p:cNvSpPr>
          <p:nvPr/>
        </p:nvSpPr>
        <p:spPr bwMode="auto">
          <a:xfrm>
            <a:off x="8382000" y="5802313"/>
            <a:ext cx="642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pPr>
            <a:r>
              <a:rPr lang="en-US" altLang="en-US" sz="2800">
                <a:latin typeface="Calibri" pitchFamily="34" charset="0"/>
                <a:ea typeface="MS PGothic" pitchFamily="34" charset="-128"/>
              </a:rPr>
              <a:t>46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8"/>
          <p:cNvSpPr txBox="1">
            <a:spLocks noChangeArrowheads="1"/>
          </p:cNvSpPr>
          <p:nvPr/>
        </p:nvSpPr>
        <p:spPr bwMode="auto">
          <a:xfrm>
            <a:off x="10668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latin typeface="Calibri" pitchFamily="34" charset="0"/>
              <a:ea typeface="MS PGothic" pitchFamily="34" charset="-128"/>
            </a:endParaRPr>
          </a:p>
        </p:txBody>
      </p:sp>
      <p:sp>
        <p:nvSpPr>
          <p:cNvPr id="21507" name="TextBox 20"/>
          <p:cNvSpPr txBox="1">
            <a:spLocks noChangeArrowheads="1"/>
          </p:cNvSpPr>
          <p:nvPr/>
        </p:nvSpPr>
        <p:spPr bwMode="auto">
          <a:xfrm>
            <a:off x="17526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latin typeface="Calibri" pitchFamily="34" charset="0"/>
              <a:ea typeface="MS PGothic" pitchFamily="34" charset="-128"/>
            </a:endParaRPr>
          </a:p>
        </p:txBody>
      </p:sp>
      <p:sp>
        <p:nvSpPr>
          <p:cNvPr id="9" name="Rectangle 8"/>
          <p:cNvSpPr/>
          <p:nvPr/>
        </p:nvSpPr>
        <p:spPr>
          <a:xfrm>
            <a:off x="609600" y="1981200"/>
            <a:ext cx="7924800" cy="4114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1509" name="Title 1"/>
          <p:cNvSpPr txBox="1">
            <a:spLocks/>
          </p:cNvSpPr>
          <p:nvPr/>
        </p:nvSpPr>
        <p:spPr bwMode="auto">
          <a:xfrm>
            <a:off x="520700" y="779463"/>
            <a:ext cx="552132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a:latin typeface="Calibri" pitchFamily="34" charset="0"/>
              </a:rPr>
              <a:t>What Learning Profile </a:t>
            </a:r>
          </a:p>
          <a:p>
            <a:pPr eaLnBrk="1" hangingPunct="1"/>
            <a:r>
              <a:rPr lang="en-US" altLang="en-US" sz="3600" b="1">
                <a:latin typeface="Calibri" pitchFamily="34" charset="0"/>
              </a:rPr>
              <a:t>IS and IS NOT</a:t>
            </a:r>
          </a:p>
        </p:txBody>
      </p:sp>
      <p:sp>
        <p:nvSpPr>
          <p:cNvPr id="21510" name="TextBox 2"/>
          <p:cNvSpPr txBox="1">
            <a:spLocks noChangeArrowheads="1"/>
          </p:cNvSpPr>
          <p:nvPr/>
        </p:nvSpPr>
        <p:spPr bwMode="auto">
          <a:xfrm>
            <a:off x="1066800" y="2895600"/>
            <a:ext cx="38100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600"/>
              </a:spcAft>
              <a:buFont typeface="Arial" pitchFamily="34" charset="0"/>
              <a:buChar char="•"/>
            </a:pPr>
            <a:r>
              <a:rPr lang="en-US" altLang="en-US" sz="2800">
                <a:latin typeface="Calibri" pitchFamily="34" charset="0"/>
              </a:rPr>
              <a:t>Cognitive preference</a:t>
            </a:r>
          </a:p>
          <a:p>
            <a:pPr eaLnBrk="1" hangingPunct="1">
              <a:spcAft>
                <a:spcPts val="600"/>
              </a:spcAft>
              <a:buFont typeface="Arial" pitchFamily="34" charset="0"/>
              <a:buChar char="•"/>
            </a:pPr>
            <a:r>
              <a:rPr lang="en-US" altLang="en-US" sz="2800">
                <a:latin typeface="Calibri" pitchFamily="34" charset="0"/>
              </a:rPr>
              <a:t>Learning modes </a:t>
            </a:r>
          </a:p>
          <a:p>
            <a:pPr eaLnBrk="1" hangingPunct="1">
              <a:spcAft>
                <a:spcPts val="600"/>
              </a:spcAft>
              <a:buFont typeface="Arial" pitchFamily="34" charset="0"/>
              <a:buChar char="•"/>
            </a:pPr>
            <a:r>
              <a:rPr lang="en-US" altLang="en-US" sz="2800">
                <a:latin typeface="Calibri" pitchFamily="34" charset="0"/>
              </a:rPr>
              <a:t>Gender</a:t>
            </a:r>
          </a:p>
          <a:p>
            <a:pPr eaLnBrk="1" hangingPunct="1">
              <a:spcAft>
                <a:spcPts val="600"/>
              </a:spcAft>
              <a:buFont typeface="Arial" pitchFamily="34" charset="0"/>
              <a:buChar char="•"/>
            </a:pPr>
            <a:r>
              <a:rPr lang="en-US" altLang="en-US" sz="2800">
                <a:latin typeface="Calibri" pitchFamily="34" charset="0"/>
              </a:rPr>
              <a:t>Culture</a:t>
            </a:r>
          </a:p>
        </p:txBody>
      </p:sp>
      <p:sp>
        <p:nvSpPr>
          <p:cNvPr id="21511" name="TextBox 3"/>
          <p:cNvSpPr txBox="1">
            <a:spLocks noChangeArrowheads="1"/>
          </p:cNvSpPr>
          <p:nvPr/>
        </p:nvSpPr>
        <p:spPr bwMode="auto">
          <a:xfrm>
            <a:off x="1692275" y="2336800"/>
            <a:ext cx="2559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b="1">
                <a:latin typeface="Calibri" pitchFamily="34" charset="0"/>
              </a:rPr>
              <a:t>IS</a:t>
            </a:r>
          </a:p>
        </p:txBody>
      </p:sp>
      <p:sp>
        <p:nvSpPr>
          <p:cNvPr id="21512" name="TextBox 10"/>
          <p:cNvSpPr txBox="1">
            <a:spLocks noChangeArrowheads="1"/>
          </p:cNvSpPr>
          <p:nvPr/>
        </p:nvSpPr>
        <p:spPr bwMode="auto">
          <a:xfrm>
            <a:off x="5867400" y="2324100"/>
            <a:ext cx="2559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b="1">
                <a:latin typeface="Calibri" pitchFamily="34" charset="0"/>
              </a:rPr>
              <a:t>IS NOT</a:t>
            </a:r>
          </a:p>
        </p:txBody>
      </p:sp>
      <p:sp>
        <p:nvSpPr>
          <p:cNvPr id="21513" name="TextBox 4"/>
          <p:cNvSpPr txBox="1">
            <a:spLocks noChangeArrowheads="1"/>
          </p:cNvSpPr>
          <p:nvPr/>
        </p:nvSpPr>
        <p:spPr bwMode="auto">
          <a:xfrm>
            <a:off x="5105400" y="2895600"/>
            <a:ext cx="31242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600"/>
              </a:spcAft>
              <a:buFont typeface="Arial" pitchFamily="34" charset="0"/>
              <a:buChar char="•"/>
            </a:pPr>
            <a:r>
              <a:rPr lang="en-US" altLang="en-US" sz="2800">
                <a:latin typeface="Calibri" pitchFamily="34" charset="0"/>
              </a:rPr>
              <a:t>Fixed or singular</a:t>
            </a:r>
          </a:p>
          <a:p>
            <a:pPr eaLnBrk="1" hangingPunct="1">
              <a:spcAft>
                <a:spcPts val="600"/>
              </a:spcAft>
              <a:buFont typeface="Arial" pitchFamily="34" charset="0"/>
              <a:buChar char="•"/>
            </a:pPr>
            <a:r>
              <a:rPr lang="en-US" altLang="en-US" sz="2800">
                <a:latin typeface="Calibri" pitchFamily="34" charset="0"/>
              </a:rPr>
              <a:t>Used to classify students</a:t>
            </a:r>
          </a:p>
        </p:txBody>
      </p:sp>
      <p:pic>
        <p:nvPicPr>
          <p:cNvPr id="21514" name="Picture 3" descr="C:\Documents and Settings\csteele\Local Settings\Temporary Internet Files\Content.IE5\RDX3Y11D\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2089150"/>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4" descr="C:\Documents and Settings\csteele\Local Settings\Temporary Internet Files\Content.IE5\GJGI6M0G\MC9004346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313" y="2090738"/>
            <a:ext cx="901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501650" y="1112838"/>
            <a:ext cx="65087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2800" b="1">
              <a:solidFill>
                <a:srgbClr val="000000"/>
              </a:solidFill>
              <a:latin typeface="Calibri" pitchFamily="34" charset="0"/>
              <a:ea typeface="MS PGothic" pitchFamily="34" charset="-128"/>
            </a:endParaRPr>
          </a:p>
          <a:p>
            <a:pPr eaLnBrk="1" hangingPunct="1"/>
            <a:r>
              <a:rPr lang="en-US" altLang="en-US" sz="3000" b="1">
                <a:solidFill>
                  <a:srgbClr val="000000"/>
                </a:solidFill>
                <a:latin typeface="Calibri" pitchFamily="34" charset="0"/>
                <a:ea typeface="MS PGothic" pitchFamily="34" charset="-128"/>
              </a:rPr>
              <a:t>CCSS Reading – Literature 5.2  </a:t>
            </a:r>
          </a:p>
          <a:p>
            <a:pPr eaLnBrk="1" hangingPunct="1"/>
            <a:r>
              <a:rPr lang="en-US" altLang="en-US" sz="3000" b="1">
                <a:solidFill>
                  <a:srgbClr val="000000"/>
                </a:solidFill>
                <a:latin typeface="Calibri" pitchFamily="34" charset="0"/>
                <a:ea typeface="MS PGothic" pitchFamily="34" charset="-128"/>
              </a:rPr>
              <a:t>Determine the theme of the story.</a:t>
            </a:r>
          </a:p>
        </p:txBody>
      </p:sp>
      <p:sp>
        <p:nvSpPr>
          <p:cNvPr id="22531" name="TextBox 18"/>
          <p:cNvSpPr txBox="1">
            <a:spLocks noChangeArrowheads="1"/>
          </p:cNvSpPr>
          <p:nvPr/>
        </p:nvSpPr>
        <p:spPr bwMode="auto">
          <a:xfrm>
            <a:off x="10668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latin typeface="Calibri" pitchFamily="34" charset="0"/>
              <a:ea typeface="MS PGothic" pitchFamily="34" charset="-128"/>
            </a:endParaRPr>
          </a:p>
        </p:txBody>
      </p:sp>
      <p:sp>
        <p:nvSpPr>
          <p:cNvPr id="22532" name="TextBox 20"/>
          <p:cNvSpPr txBox="1">
            <a:spLocks noChangeArrowheads="1"/>
          </p:cNvSpPr>
          <p:nvPr/>
        </p:nvSpPr>
        <p:spPr bwMode="auto">
          <a:xfrm>
            <a:off x="17526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latin typeface="Calibri" pitchFamily="34" charset="0"/>
              <a:ea typeface="MS PGothic" pitchFamily="34" charset="-128"/>
            </a:endParaRPr>
          </a:p>
        </p:txBody>
      </p:sp>
      <p:graphicFrame>
        <p:nvGraphicFramePr>
          <p:cNvPr id="374829" name="Group 45"/>
          <p:cNvGraphicFramePr>
            <a:graphicFrameLocks noGrp="1"/>
          </p:cNvGraphicFramePr>
          <p:nvPr/>
        </p:nvGraphicFramePr>
        <p:xfrm>
          <a:off x="1827213" y="2514600"/>
          <a:ext cx="5491162" cy="3595688"/>
        </p:xfrm>
        <a:graphic>
          <a:graphicData uri="http://schemas.openxmlformats.org/drawingml/2006/table">
            <a:tbl>
              <a:tblPr/>
              <a:tblGrid>
                <a:gridCol w="2744788"/>
                <a:gridCol w="2746374"/>
              </a:tblGrid>
              <a:tr h="1792256">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smtClean="0">
                          <a:ln>
                            <a:noFill/>
                          </a:ln>
                          <a:solidFill>
                            <a:schemeClr val="tx1"/>
                          </a:solidFill>
                          <a:effectLst/>
                          <a:latin typeface="Calibri" pitchFamily="34" charset="0"/>
                          <a:ea typeface="MS PGothic" pitchFamily="34" charset="-128"/>
                        </a:rPr>
                        <a:t>Groups of four with different modalities or cognitive preferences</a:t>
                      </a:r>
                    </a:p>
                  </a:txBody>
                  <a:tcPr marL="53892" marR="53892" marT="0" marB="0" anchor="ctr" horzOverflow="overflow">
                    <a:lnL w="28575" cap="flat" cmpd="sng" algn="ctr">
                      <a:solidFill>
                        <a:srgbClr val="F79646">
                          <a:lumMod val="50000"/>
                        </a:srgbClr>
                      </a:solidFill>
                      <a:prstDash val="solid"/>
                      <a:round/>
                      <a:headEnd type="none" w="med" len="med"/>
                      <a:tailEnd type="none" w="med" len="med"/>
                    </a:lnL>
                    <a:lnR w="28575" cap="flat" cmpd="sng" algn="ctr">
                      <a:solidFill>
                        <a:srgbClr val="F79646">
                          <a:lumMod val="50000"/>
                        </a:srgbClr>
                      </a:solidFill>
                      <a:prstDash val="solid"/>
                      <a:round/>
                      <a:headEnd type="none" w="med" len="med"/>
                      <a:tailEnd type="none" w="med" len="med"/>
                    </a:lnR>
                    <a:lnT w="28575" cap="flat" cmpd="sng" algn="ctr">
                      <a:solidFill>
                        <a:srgbClr val="F79646">
                          <a:lumMod val="50000"/>
                        </a:srgbClr>
                      </a:solidFill>
                      <a:prstDash val="solid"/>
                      <a:round/>
                      <a:headEnd type="none" w="med" len="med"/>
                      <a:tailEnd type="none" w="med" len="med"/>
                    </a:lnT>
                    <a:lnB w="28575" cap="flat" cmpd="sng" algn="ctr">
                      <a:solidFill>
                        <a:srgbClr val="F79646">
                          <a:lumMod val="50000"/>
                        </a:srgb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MS PGothic" pitchFamily="34" charset="-128"/>
                        </a:rPr>
                        <a:t>Agree on the theme of the story</a:t>
                      </a:r>
                      <a:endParaRPr kumimoji="0" lang="en-US" sz="2400" b="0" i="0" u="sng" strike="noStrike" cap="none" normalizeH="0" baseline="0" dirty="0" smtClean="0">
                        <a:ln>
                          <a:noFill/>
                        </a:ln>
                        <a:solidFill>
                          <a:schemeClr val="tx1"/>
                        </a:solidFill>
                        <a:effectLst/>
                        <a:latin typeface="Calibri" pitchFamily="34" charset="0"/>
                        <a:ea typeface="MS PGothic" pitchFamily="34" charset="-128"/>
                      </a:endParaRPr>
                    </a:p>
                  </a:txBody>
                  <a:tcPr marL="53892" marR="53892" marT="0" marB="0" anchor="ctr" horzOverflow="overflow">
                    <a:lnL w="28575" cap="flat" cmpd="sng" algn="ctr">
                      <a:solidFill>
                        <a:srgbClr val="F79646">
                          <a:lumMod val="50000"/>
                        </a:srgbClr>
                      </a:solidFill>
                      <a:prstDash val="solid"/>
                      <a:round/>
                      <a:headEnd type="none" w="med" len="med"/>
                      <a:tailEnd type="none" w="med" len="med"/>
                    </a:lnL>
                    <a:lnR w="28575" cap="flat" cmpd="sng" algn="ctr">
                      <a:solidFill>
                        <a:srgbClr val="F79646">
                          <a:lumMod val="50000"/>
                        </a:srgbClr>
                      </a:solidFill>
                      <a:prstDash val="solid"/>
                      <a:round/>
                      <a:headEnd type="none" w="med" len="med"/>
                      <a:tailEnd type="none" w="med" len="med"/>
                    </a:lnR>
                    <a:lnT w="28575" cap="flat" cmpd="sng" algn="ctr">
                      <a:solidFill>
                        <a:srgbClr val="F79646">
                          <a:lumMod val="50000"/>
                        </a:srgbClr>
                      </a:solidFill>
                      <a:prstDash val="solid"/>
                      <a:round/>
                      <a:headEnd type="none" w="med" len="med"/>
                      <a:tailEnd type="none" w="med" len="med"/>
                    </a:lnT>
                    <a:lnB w="28575" cap="flat" cmpd="sng" algn="ctr">
                      <a:solidFill>
                        <a:srgbClr val="F79646">
                          <a:lumMod val="50000"/>
                        </a:srgbClr>
                      </a:solidFill>
                      <a:prstDash val="solid"/>
                      <a:round/>
                      <a:headEnd type="none" w="med" len="med"/>
                      <a:tailEnd type="none" w="med" len="med"/>
                    </a:lnB>
                    <a:lnTlToBr>
                      <a:noFill/>
                    </a:lnTlToBr>
                    <a:lnBlToTr>
                      <a:noFill/>
                    </a:lnBlToTr>
                    <a:solidFill>
                      <a:schemeClr val="accent6">
                        <a:lumMod val="40000"/>
                        <a:lumOff val="60000"/>
                      </a:schemeClr>
                    </a:solidFill>
                  </a:tcPr>
                </a:tc>
              </a:tr>
              <a:tr h="180343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smtClean="0">
                        <a:ln>
                          <a:noFill/>
                        </a:ln>
                        <a:solidFill>
                          <a:schemeClr val="tx1"/>
                        </a:solidFill>
                        <a:effectLst/>
                        <a:latin typeface="Calibri" pitchFamily="34" charset="0"/>
                        <a:ea typeface="MS PGothic" pitchFamily="34"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smtClean="0">
                          <a:ln>
                            <a:noFill/>
                          </a:ln>
                          <a:solidFill>
                            <a:schemeClr val="tx1"/>
                          </a:solidFill>
                          <a:effectLst/>
                          <a:latin typeface="Calibri" pitchFamily="34" charset="0"/>
                          <a:ea typeface="MS PGothic" pitchFamily="34" charset="-128"/>
                        </a:rPr>
                        <a:t>Four ways to express the theme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smtClean="0">
                        <a:ln>
                          <a:noFill/>
                        </a:ln>
                        <a:solidFill>
                          <a:schemeClr val="tx1"/>
                        </a:solidFill>
                        <a:effectLst/>
                        <a:latin typeface="Calibri" pitchFamily="34" charset="0"/>
                        <a:ea typeface="MS PGothic" pitchFamily="34" charset="-128"/>
                      </a:endParaRPr>
                    </a:p>
                  </a:txBody>
                  <a:tcPr marL="53892" marR="53892" marT="0" marB="0" anchor="ctr" horzOverflow="overflow">
                    <a:lnL w="28575" cap="flat" cmpd="sng" algn="ctr">
                      <a:solidFill>
                        <a:srgbClr val="F79646">
                          <a:lumMod val="50000"/>
                        </a:srgbClr>
                      </a:solidFill>
                      <a:prstDash val="solid"/>
                      <a:round/>
                      <a:headEnd type="none" w="med" len="med"/>
                      <a:tailEnd type="none" w="med" len="med"/>
                    </a:lnL>
                    <a:lnR w="28575" cap="flat" cmpd="sng" algn="ctr">
                      <a:solidFill>
                        <a:srgbClr val="F79646">
                          <a:lumMod val="50000"/>
                        </a:srgbClr>
                      </a:solidFill>
                      <a:prstDash val="solid"/>
                      <a:round/>
                      <a:headEnd type="none" w="med" len="med"/>
                      <a:tailEnd type="none" w="med" len="med"/>
                    </a:lnR>
                    <a:lnT w="28575" cap="flat" cmpd="sng" algn="ctr">
                      <a:solidFill>
                        <a:srgbClr val="F79646">
                          <a:lumMod val="50000"/>
                        </a:srgbClr>
                      </a:solidFill>
                      <a:prstDash val="solid"/>
                      <a:round/>
                      <a:headEnd type="none" w="med" len="med"/>
                      <a:tailEnd type="none" w="med" len="med"/>
                    </a:lnT>
                    <a:lnB w="28575" cap="flat" cmpd="sng" algn="ctr">
                      <a:solidFill>
                        <a:srgbClr val="F79646">
                          <a:lumMod val="50000"/>
                        </a:srgb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smtClean="0">
                          <a:ln>
                            <a:noFill/>
                          </a:ln>
                          <a:solidFill>
                            <a:schemeClr val="tx1"/>
                          </a:solidFill>
                          <a:effectLst/>
                          <a:latin typeface="Calibri" pitchFamily="34" charset="0"/>
                          <a:ea typeface="MS PGothic" pitchFamily="34" charset="-128"/>
                        </a:rPr>
                        <a:t>Be ready to present</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smtClean="0">
                          <a:ln>
                            <a:noFill/>
                          </a:ln>
                          <a:solidFill>
                            <a:schemeClr val="tx1"/>
                          </a:solidFill>
                          <a:effectLst/>
                          <a:latin typeface="Calibri" pitchFamily="34" charset="0"/>
                          <a:ea typeface="MS PGothic" pitchFamily="34" charset="-128"/>
                        </a:rPr>
                        <a:t>Make sure everyone can interpret all the work</a:t>
                      </a:r>
                    </a:p>
                  </a:txBody>
                  <a:tcPr marL="53892" marR="53892" marT="0" marB="0" anchor="ctr" horzOverflow="overflow">
                    <a:lnL w="28575" cap="flat" cmpd="sng" algn="ctr">
                      <a:solidFill>
                        <a:srgbClr val="F79646">
                          <a:lumMod val="50000"/>
                        </a:srgbClr>
                      </a:solidFill>
                      <a:prstDash val="solid"/>
                      <a:round/>
                      <a:headEnd type="none" w="med" len="med"/>
                      <a:tailEnd type="none" w="med" len="med"/>
                    </a:lnL>
                    <a:lnR w="28575" cap="flat" cmpd="sng" algn="ctr">
                      <a:solidFill>
                        <a:srgbClr val="F79646">
                          <a:lumMod val="50000"/>
                        </a:srgbClr>
                      </a:solidFill>
                      <a:prstDash val="solid"/>
                      <a:round/>
                      <a:headEnd type="none" w="med" len="med"/>
                      <a:tailEnd type="none" w="med" len="med"/>
                    </a:lnR>
                    <a:lnT w="28575" cap="flat" cmpd="sng" algn="ctr">
                      <a:solidFill>
                        <a:srgbClr val="F79646">
                          <a:lumMod val="50000"/>
                        </a:srgbClr>
                      </a:solidFill>
                      <a:prstDash val="solid"/>
                      <a:round/>
                      <a:headEnd type="none" w="med" len="med"/>
                      <a:tailEnd type="none" w="med" len="med"/>
                    </a:lnT>
                    <a:lnB w="28575" cap="flat" cmpd="sng" algn="ctr">
                      <a:solidFill>
                        <a:srgbClr val="F79646">
                          <a:lumMod val="50000"/>
                        </a:srgbClr>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sp>
        <p:nvSpPr>
          <p:cNvPr id="22544" name="Title 1"/>
          <p:cNvSpPr txBox="1">
            <a:spLocks/>
          </p:cNvSpPr>
          <p:nvPr/>
        </p:nvSpPr>
        <p:spPr bwMode="auto">
          <a:xfrm>
            <a:off x="498475" y="793750"/>
            <a:ext cx="4835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a:latin typeface="Calibri" pitchFamily="34" charset="0"/>
              </a:rPr>
              <a:t>Synthesis Task Card </a:t>
            </a:r>
          </a:p>
        </p:txBody>
      </p:sp>
      <p:sp>
        <p:nvSpPr>
          <p:cNvPr id="8" name="Oval 7"/>
          <p:cNvSpPr/>
          <p:nvPr/>
        </p:nvSpPr>
        <p:spPr>
          <a:xfrm>
            <a:off x="8437563" y="5715000"/>
            <a:ext cx="533400" cy="53340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22546" name="TextBox 26"/>
          <p:cNvSpPr txBox="1">
            <a:spLocks noChangeArrowheads="1"/>
          </p:cNvSpPr>
          <p:nvPr/>
        </p:nvSpPr>
        <p:spPr bwMode="auto">
          <a:xfrm>
            <a:off x="8382000" y="5802313"/>
            <a:ext cx="642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pPr>
            <a:r>
              <a:rPr lang="en-US" altLang="en-US" sz="2800">
                <a:latin typeface="Calibri" pitchFamily="34" charset="0"/>
                <a:ea typeface="MS PGothic" pitchFamily="34" charset="-128"/>
              </a:rPr>
              <a:t>76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4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889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b="1">
                <a:cs typeface="Arial" pitchFamily="34" charset="0"/>
              </a:rPr>
              <a:t>CURRICULUM ADD-ONS</a:t>
            </a:r>
          </a:p>
        </p:txBody>
      </p:sp>
      <p:sp>
        <p:nvSpPr>
          <p:cNvPr id="5123" name="Text Box 3"/>
          <p:cNvSpPr txBox="1">
            <a:spLocks noChangeArrowheads="1"/>
          </p:cNvSpPr>
          <p:nvPr/>
        </p:nvSpPr>
        <p:spPr bwMode="auto">
          <a:xfrm>
            <a:off x="762000" y="1143000"/>
            <a:ext cx="389255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startAt="31"/>
            </a:pPr>
            <a:r>
              <a:rPr lang="en-US" altLang="en-US">
                <a:cs typeface="Arial" pitchFamily="34" charset="0"/>
              </a:rPr>
              <a:t>Personal hygiene</a:t>
            </a:r>
          </a:p>
          <a:p>
            <a:pPr eaLnBrk="1" hangingPunct="1">
              <a:buFontTx/>
              <a:buAutoNum type="arabicPeriod" startAt="31"/>
            </a:pPr>
            <a:r>
              <a:rPr lang="en-US" altLang="en-US">
                <a:cs typeface="Arial" pitchFamily="34" charset="0"/>
              </a:rPr>
              <a:t>Lighting safety program</a:t>
            </a:r>
          </a:p>
          <a:p>
            <a:pPr eaLnBrk="1" hangingPunct="1">
              <a:buFontTx/>
              <a:buAutoNum type="arabicPeriod" startAt="31"/>
            </a:pPr>
            <a:r>
              <a:rPr lang="en-US" altLang="en-US">
                <a:cs typeface="Arial" pitchFamily="34" charset="0"/>
              </a:rPr>
              <a:t>Mine/cave safety program</a:t>
            </a:r>
          </a:p>
          <a:p>
            <a:pPr eaLnBrk="1" hangingPunct="1">
              <a:buFontTx/>
              <a:buAutoNum type="arabicPeriod" startAt="31"/>
            </a:pPr>
            <a:r>
              <a:rPr lang="en-US" altLang="en-US">
                <a:cs typeface="Arial" pitchFamily="34" charset="0"/>
              </a:rPr>
              <a:t>Carbon monoxide safety program</a:t>
            </a:r>
          </a:p>
          <a:p>
            <a:pPr eaLnBrk="1" hangingPunct="1">
              <a:buFontTx/>
              <a:buAutoNum type="arabicPeriod" startAt="31"/>
            </a:pPr>
            <a:r>
              <a:rPr lang="en-US" altLang="en-US">
                <a:cs typeface="Arial" pitchFamily="34" charset="0"/>
              </a:rPr>
              <a:t>Acid rain education</a:t>
            </a:r>
          </a:p>
          <a:p>
            <a:pPr eaLnBrk="1" hangingPunct="1">
              <a:buFontTx/>
              <a:buAutoNum type="arabicPeriod" startAt="31"/>
            </a:pPr>
            <a:r>
              <a:rPr lang="en-US" altLang="en-US">
                <a:cs typeface="Arial" pitchFamily="34" charset="0"/>
              </a:rPr>
              <a:t>Save the owl</a:t>
            </a:r>
          </a:p>
          <a:p>
            <a:pPr eaLnBrk="1" hangingPunct="1">
              <a:buFontTx/>
              <a:buAutoNum type="arabicPeriod" startAt="31"/>
            </a:pPr>
            <a:r>
              <a:rPr lang="en-US" altLang="en-US">
                <a:cs typeface="Arial" pitchFamily="34" charset="0"/>
              </a:rPr>
              <a:t>Save the whale</a:t>
            </a:r>
          </a:p>
          <a:p>
            <a:pPr eaLnBrk="1" hangingPunct="1">
              <a:buFontTx/>
              <a:buAutoNum type="arabicPeriod" startAt="31"/>
            </a:pPr>
            <a:r>
              <a:rPr lang="en-US" altLang="en-US">
                <a:cs typeface="Arial" pitchFamily="34" charset="0"/>
              </a:rPr>
              <a:t>Save the manatee</a:t>
            </a:r>
          </a:p>
          <a:p>
            <a:pPr eaLnBrk="1" hangingPunct="1">
              <a:buFontTx/>
              <a:buAutoNum type="arabicPeriod" startAt="31"/>
            </a:pPr>
            <a:r>
              <a:rPr lang="en-US" altLang="en-US">
                <a:cs typeface="Arial" pitchFamily="34" charset="0"/>
              </a:rPr>
              <a:t>African bee awareness week</a:t>
            </a:r>
          </a:p>
          <a:p>
            <a:pPr eaLnBrk="1" hangingPunct="1">
              <a:buFontTx/>
              <a:buAutoNum type="arabicPeriod" startAt="31"/>
            </a:pPr>
            <a:r>
              <a:rPr lang="en-US" altLang="en-US">
                <a:cs typeface="Arial" pitchFamily="34" charset="0"/>
              </a:rPr>
              <a:t>CPR/Heimlich training</a:t>
            </a:r>
          </a:p>
          <a:p>
            <a:pPr eaLnBrk="1" hangingPunct="1">
              <a:buFontTx/>
              <a:buAutoNum type="arabicPeriod" startAt="31"/>
            </a:pPr>
            <a:r>
              <a:rPr lang="en-US" altLang="en-US">
                <a:cs typeface="Arial" pitchFamily="34" charset="0"/>
              </a:rPr>
              <a:t>Energy conservation</a:t>
            </a:r>
          </a:p>
          <a:p>
            <a:pPr eaLnBrk="1" hangingPunct="1">
              <a:buFontTx/>
              <a:buAutoNum type="arabicPeriod" startAt="31"/>
            </a:pPr>
            <a:r>
              <a:rPr lang="en-US" altLang="en-US">
                <a:cs typeface="Arial" pitchFamily="34" charset="0"/>
              </a:rPr>
              <a:t>Personal safety</a:t>
            </a:r>
          </a:p>
          <a:p>
            <a:pPr eaLnBrk="1" hangingPunct="1">
              <a:buFontTx/>
              <a:buAutoNum type="arabicPeriod" startAt="31"/>
            </a:pPr>
            <a:r>
              <a:rPr lang="en-US" altLang="en-US">
                <a:cs typeface="Arial" pitchFamily="34" charset="0"/>
              </a:rPr>
              <a:t>Save the rainforest</a:t>
            </a:r>
          </a:p>
          <a:p>
            <a:pPr eaLnBrk="1" hangingPunct="1">
              <a:buFontTx/>
              <a:buAutoNum type="arabicPeriod" startAt="31"/>
            </a:pPr>
            <a:r>
              <a:rPr lang="en-US" altLang="en-US">
                <a:cs typeface="Arial" pitchFamily="34" charset="0"/>
              </a:rPr>
              <a:t>Multicultural awareness</a:t>
            </a:r>
          </a:p>
          <a:p>
            <a:pPr eaLnBrk="1" hangingPunct="1">
              <a:buFontTx/>
              <a:buAutoNum type="arabicPeriod" startAt="31"/>
            </a:pPr>
            <a:r>
              <a:rPr lang="en-US" altLang="en-US">
                <a:cs typeface="Arial" pitchFamily="34" charset="0"/>
              </a:rPr>
              <a:t>Violence prevention programs</a:t>
            </a:r>
          </a:p>
        </p:txBody>
      </p:sp>
      <p:sp>
        <p:nvSpPr>
          <p:cNvPr id="5124" name="Text Box 4"/>
          <p:cNvSpPr txBox="1">
            <a:spLocks noChangeArrowheads="1"/>
          </p:cNvSpPr>
          <p:nvPr/>
        </p:nvSpPr>
        <p:spPr bwMode="auto">
          <a:xfrm>
            <a:off x="4724400" y="1143000"/>
            <a:ext cx="37655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startAt="46"/>
            </a:pPr>
            <a:r>
              <a:rPr lang="en-US" altLang="en-US">
                <a:cs typeface="Arial" pitchFamily="34" charset="0"/>
              </a:rPr>
              <a:t>Sexual harassment education</a:t>
            </a:r>
          </a:p>
          <a:p>
            <a:pPr eaLnBrk="1" hangingPunct="1">
              <a:buFontTx/>
              <a:buAutoNum type="arabicPeriod" startAt="46"/>
            </a:pPr>
            <a:r>
              <a:rPr lang="en-US" altLang="en-US">
                <a:cs typeface="Arial" pitchFamily="34" charset="0"/>
              </a:rPr>
              <a:t>Gender equity education</a:t>
            </a:r>
          </a:p>
          <a:p>
            <a:pPr eaLnBrk="1" hangingPunct="1">
              <a:buFontTx/>
              <a:buAutoNum type="arabicPeriod" startAt="46"/>
            </a:pPr>
            <a:r>
              <a:rPr lang="en-US" altLang="en-US">
                <a:cs typeface="Arial" pitchFamily="34" charset="0"/>
              </a:rPr>
              <a:t>Holocaust awareness education</a:t>
            </a:r>
          </a:p>
          <a:p>
            <a:pPr eaLnBrk="1" hangingPunct="1">
              <a:buFontTx/>
              <a:buAutoNum type="arabicPeriod" startAt="46"/>
            </a:pPr>
            <a:r>
              <a:rPr lang="en-US" altLang="en-US">
                <a:cs typeface="Arial" pitchFamily="34" charset="0"/>
              </a:rPr>
              <a:t>Don’t talk to strangers program</a:t>
            </a:r>
          </a:p>
          <a:p>
            <a:pPr eaLnBrk="1" hangingPunct="1">
              <a:buFontTx/>
              <a:buAutoNum type="arabicPeriod" startAt="46"/>
            </a:pPr>
            <a:r>
              <a:rPr lang="en-US" altLang="en-US">
                <a:cs typeface="Arial" pitchFamily="34" charset="0"/>
              </a:rPr>
              <a:t>Escalator safety education</a:t>
            </a:r>
          </a:p>
          <a:p>
            <a:pPr eaLnBrk="1" hangingPunct="1">
              <a:buFontTx/>
              <a:buAutoNum type="arabicPeriod" startAt="46"/>
            </a:pPr>
            <a:r>
              <a:rPr lang="en-US" altLang="en-US">
                <a:cs typeface="Arial" pitchFamily="34" charset="0"/>
              </a:rPr>
              <a:t>Restitution education</a:t>
            </a:r>
          </a:p>
          <a:p>
            <a:pPr eaLnBrk="1" hangingPunct="1">
              <a:buFontTx/>
              <a:buAutoNum type="arabicPeriod" startAt="46"/>
            </a:pPr>
            <a:r>
              <a:rPr lang="en-US" altLang="en-US">
                <a:cs typeface="Arial" pitchFamily="34" charset="0"/>
              </a:rPr>
              <a:t>Conflict resolution</a:t>
            </a:r>
          </a:p>
          <a:p>
            <a:pPr eaLnBrk="1" hangingPunct="1">
              <a:buFontTx/>
              <a:buAutoNum type="arabicPeriod" startAt="46"/>
            </a:pPr>
            <a:r>
              <a:rPr lang="en-US" altLang="en-US">
                <a:cs typeface="Arial" pitchFamily="34" charset="0"/>
              </a:rPr>
              <a:t>Responsibility training</a:t>
            </a:r>
          </a:p>
          <a:p>
            <a:pPr eaLnBrk="1" hangingPunct="1">
              <a:buFontTx/>
              <a:buAutoNum type="arabicPeriod" startAt="46"/>
            </a:pPr>
            <a:r>
              <a:rPr lang="en-US" altLang="en-US">
                <a:cs typeface="Arial" pitchFamily="34" charset="0"/>
              </a:rPr>
              <a:t>Lyme disease prevention</a:t>
            </a:r>
          </a:p>
          <a:p>
            <a:pPr eaLnBrk="1" hangingPunct="1">
              <a:buFontTx/>
              <a:buAutoNum type="arabicPeriod" startAt="46"/>
            </a:pPr>
            <a:r>
              <a:rPr lang="en-US" altLang="en-US">
                <a:cs typeface="Arial" pitchFamily="34" charset="0"/>
              </a:rPr>
              <a:t>Firecracker safety education</a:t>
            </a:r>
          </a:p>
          <a:p>
            <a:pPr eaLnBrk="1" hangingPunct="1">
              <a:buFontTx/>
              <a:buAutoNum type="arabicPeriod" startAt="46"/>
            </a:pPr>
            <a:r>
              <a:rPr lang="en-US" altLang="en-US">
                <a:cs typeface="Arial" pitchFamily="34" charset="0"/>
              </a:rPr>
              <a:t>Condom education</a:t>
            </a:r>
          </a:p>
          <a:p>
            <a:pPr eaLnBrk="1" hangingPunct="1">
              <a:buFontTx/>
              <a:buAutoNum type="arabicPeriod" startAt="46"/>
            </a:pPr>
            <a:r>
              <a:rPr lang="en-US" altLang="en-US">
                <a:cs typeface="Arial" pitchFamily="34" charset="0"/>
              </a:rPr>
              <a:t>Drowning prevention education</a:t>
            </a:r>
          </a:p>
          <a:p>
            <a:pPr eaLnBrk="1" hangingPunct="1">
              <a:buFontTx/>
              <a:buAutoNum type="arabicPeriod" startAt="46"/>
            </a:pPr>
            <a:r>
              <a:rPr lang="en-US" altLang="en-US">
                <a:cs typeface="Arial" pitchFamily="34" charset="0"/>
              </a:rPr>
              <a:t>Toy safety program</a:t>
            </a:r>
          </a:p>
          <a:p>
            <a:pPr eaLnBrk="1" hangingPunct="1">
              <a:buFontTx/>
              <a:buAutoNum type="arabicPeriod" startAt="46"/>
            </a:pPr>
            <a:r>
              <a:rPr lang="en-US" altLang="en-US">
                <a:cs typeface="Arial" pitchFamily="34" charset="0"/>
              </a:rPr>
              <a:t>Frostbite prevention education</a:t>
            </a:r>
          </a:p>
          <a:p>
            <a:pPr eaLnBrk="1" hangingPunct="1">
              <a:buFontTx/>
              <a:buAutoNum type="arabicPeriod" startAt="46"/>
            </a:pPr>
            <a:r>
              <a:rPr lang="en-US" altLang="en-US">
                <a:cs typeface="Arial" pitchFamily="34" charset="0"/>
              </a:rPr>
              <a:t> Character education</a:t>
            </a:r>
          </a:p>
          <a:p>
            <a:pPr eaLnBrk="1" hangingPunct="1">
              <a:buFontTx/>
              <a:buAutoNum type="arabicPeriod" startAt="46"/>
            </a:pPr>
            <a:endParaRPr lang="en-US" altLang="en-US">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0"/>
            <a:ext cx="8229600" cy="655638"/>
          </a:xfrm>
        </p:spPr>
        <p:txBody>
          <a:bodyPr/>
          <a:lstStyle/>
          <a:p>
            <a:pPr eaLnBrk="1" hangingPunct="1"/>
            <a:r>
              <a:rPr lang="en-US" altLang="en-US" sz="2400" b="1" i="1" smtClean="0"/>
              <a:t>A WAY TO DIFFERENTIATE FOR STUDENT INTERESTS</a:t>
            </a:r>
            <a:endParaRPr lang="en-US" altLang="en-US" sz="2400" smtClean="0"/>
          </a:p>
        </p:txBody>
      </p:sp>
      <p:sp>
        <p:nvSpPr>
          <p:cNvPr id="23555" name="Rectangle 3"/>
          <p:cNvSpPr>
            <a:spLocks noGrp="1" noChangeArrowheads="1"/>
          </p:cNvSpPr>
          <p:nvPr>
            <p:ph type="body" sz="half" idx="1"/>
          </p:nvPr>
        </p:nvSpPr>
        <p:spPr>
          <a:xfrm>
            <a:off x="1447800" y="1600200"/>
            <a:ext cx="3048000" cy="4525963"/>
          </a:xfrm>
        </p:spPr>
        <p:txBody>
          <a:bodyPr/>
          <a:lstStyle/>
          <a:p>
            <a:pPr eaLnBrk="1" hangingPunct="1">
              <a:lnSpc>
                <a:spcPct val="90000"/>
              </a:lnSpc>
            </a:pPr>
            <a:r>
              <a:rPr lang="en-US" altLang="en-US" sz="2400" smtClean="0"/>
              <a:t>Product choices</a:t>
            </a:r>
          </a:p>
          <a:p>
            <a:pPr eaLnBrk="1" hangingPunct="1">
              <a:lnSpc>
                <a:spcPct val="90000"/>
              </a:lnSpc>
            </a:pPr>
            <a:r>
              <a:rPr lang="en-US" altLang="en-US" sz="2400" smtClean="0"/>
              <a:t>Ways to study vocabulary</a:t>
            </a:r>
          </a:p>
          <a:p>
            <a:pPr eaLnBrk="1" hangingPunct="1">
              <a:lnSpc>
                <a:spcPct val="90000"/>
              </a:lnSpc>
            </a:pPr>
            <a:r>
              <a:rPr lang="en-US" altLang="en-US" sz="2400" smtClean="0"/>
              <a:t>Ways to work:  alone or with a partner</a:t>
            </a:r>
          </a:p>
          <a:p>
            <a:pPr eaLnBrk="1" hangingPunct="1">
              <a:lnSpc>
                <a:spcPct val="90000"/>
              </a:lnSpc>
            </a:pPr>
            <a:r>
              <a:rPr lang="en-US" altLang="en-US" sz="2400" smtClean="0"/>
              <a:t>Books to read</a:t>
            </a:r>
          </a:p>
          <a:p>
            <a:pPr eaLnBrk="1" hangingPunct="1">
              <a:lnSpc>
                <a:spcPct val="90000"/>
              </a:lnSpc>
            </a:pPr>
            <a:r>
              <a:rPr lang="en-US" altLang="en-US" sz="2400" smtClean="0"/>
              <a:t>Authors to study</a:t>
            </a:r>
          </a:p>
          <a:p>
            <a:pPr eaLnBrk="1" hangingPunct="1">
              <a:lnSpc>
                <a:spcPct val="90000"/>
              </a:lnSpc>
            </a:pPr>
            <a:r>
              <a:rPr lang="en-US" altLang="en-US" sz="2400" smtClean="0"/>
              <a:t>Order of tasks</a:t>
            </a:r>
          </a:p>
          <a:p>
            <a:pPr eaLnBrk="1" hangingPunct="1">
              <a:lnSpc>
                <a:spcPct val="90000"/>
              </a:lnSpc>
            </a:pPr>
            <a:r>
              <a:rPr lang="en-US" altLang="en-US" sz="2400" smtClean="0"/>
              <a:t>Where to sit</a:t>
            </a:r>
          </a:p>
          <a:p>
            <a:pPr eaLnBrk="1" hangingPunct="1">
              <a:lnSpc>
                <a:spcPct val="90000"/>
              </a:lnSpc>
            </a:pPr>
            <a:r>
              <a:rPr lang="en-US" altLang="en-US" sz="2400" smtClean="0"/>
              <a:t>Writing prompts</a:t>
            </a:r>
          </a:p>
        </p:txBody>
      </p:sp>
      <p:sp>
        <p:nvSpPr>
          <p:cNvPr id="23556" name="Rectangle 4"/>
          <p:cNvSpPr>
            <a:spLocks noGrp="1" noChangeArrowheads="1"/>
          </p:cNvSpPr>
          <p:nvPr>
            <p:ph type="body" sz="half" idx="2"/>
          </p:nvPr>
        </p:nvSpPr>
        <p:spPr>
          <a:xfrm>
            <a:off x="5105400" y="1600200"/>
            <a:ext cx="3581400" cy="4525963"/>
          </a:xfrm>
        </p:spPr>
        <p:txBody>
          <a:bodyPr/>
          <a:lstStyle/>
          <a:p>
            <a:pPr eaLnBrk="1" hangingPunct="1">
              <a:lnSpc>
                <a:spcPct val="90000"/>
              </a:lnSpc>
            </a:pPr>
            <a:r>
              <a:rPr lang="en-US" altLang="en-US" sz="2400" smtClean="0"/>
              <a:t>Anchor activities</a:t>
            </a:r>
          </a:p>
          <a:p>
            <a:pPr eaLnBrk="1" hangingPunct="1">
              <a:lnSpc>
                <a:spcPct val="90000"/>
              </a:lnSpc>
            </a:pPr>
            <a:r>
              <a:rPr lang="en-US" altLang="en-US" sz="2400" smtClean="0"/>
              <a:t>Spelling Words</a:t>
            </a:r>
          </a:p>
          <a:p>
            <a:pPr eaLnBrk="1" hangingPunct="1">
              <a:lnSpc>
                <a:spcPct val="90000"/>
              </a:lnSpc>
            </a:pPr>
            <a:r>
              <a:rPr lang="en-US" altLang="en-US" sz="2400" smtClean="0"/>
              <a:t>Roles</a:t>
            </a:r>
          </a:p>
          <a:p>
            <a:pPr eaLnBrk="1" hangingPunct="1">
              <a:lnSpc>
                <a:spcPct val="90000"/>
              </a:lnSpc>
            </a:pPr>
            <a:r>
              <a:rPr lang="en-US" altLang="en-US" sz="2400" smtClean="0"/>
              <a:t>Due Dates</a:t>
            </a:r>
          </a:p>
          <a:p>
            <a:pPr eaLnBrk="1" hangingPunct="1">
              <a:lnSpc>
                <a:spcPct val="90000"/>
              </a:lnSpc>
            </a:pPr>
            <a:r>
              <a:rPr lang="en-US" altLang="en-US" sz="2400" smtClean="0"/>
              <a:t>Learning Goals</a:t>
            </a:r>
          </a:p>
          <a:p>
            <a:pPr eaLnBrk="1" hangingPunct="1">
              <a:lnSpc>
                <a:spcPct val="90000"/>
              </a:lnSpc>
            </a:pPr>
            <a:r>
              <a:rPr lang="en-US" altLang="en-US" sz="2400" smtClean="0"/>
              <a:t>Homework assignments</a:t>
            </a:r>
          </a:p>
          <a:p>
            <a:pPr eaLnBrk="1" hangingPunct="1">
              <a:lnSpc>
                <a:spcPct val="90000"/>
              </a:lnSpc>
            </a:pPr>
            <a:r>
              <a:rPr lang="en-US" altLang="en-US" sz="2400" smtClean="0"/>
              <a:t>Choice of groups</a:t>
            </a:r>
          </a:p>
          <a:p>
            <a:pPr eaLnBrk="1" hangingPunct="1">
              <a:lnSpc>
                <a:spcPct val="90000"/>
              </a:lnSpc>
            </a:pPr>
            <a:r>
              <a:rPr lang="en-US" altLang="en-US" sz="2400" smtClean="0"/>
              <a:t>Questions to answer</a:t>
            </a:r>
          </a:p>
          <a:p>
            <a:pPr eaLnBrk="1" hangingPunct="1">
              <a:lnSpc>
                <a:spcPct val="90000"/>
              </a:lnSpc>
            </a:pPr>
            <a:r>
              <a:rPr lang="en-US" altLang="en-US" sz="2400" smtClean="0"/>
              <a:t>Ways to learn content</a:t>
            </a:r>
          </a:p>
        </p:txBody>
      </p:sp>
      <p:sp>
        <p:nvSpPr>
          <p:cNvPr id="23557" name="WordArt 5"/>
          <p:cNvSpPr>
            <a:spLocks noChangeArrowheads="1" noChangeShapeType="1" noTextEdit="1"/>
          </p:cNvSpPr>
          <p:nvPr/>
        </p:nvSpPr>
        <p:spPr bwMode="auto">
          <a:xfrm>
            <a:off x="3581400" y="381000"/>
            <a:ext cx="1981200" cy="5334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Arial Black"/>
              </a:rPr>
              <a:t>CHOICE</a:t>
            </a:r>
          </a:p>
        </p:txBody>
      </p:sp>
      <p:pic>
        <p:nvPicPr>
          <p:cNvPr id="23558" name="Picture 6"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3075"/>
            <a:ext cx="1905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20846515">
            <a:off x="140543" y="1325828"/>
            <a:ext cx="8231891" cy="2198532"/>
          </a:xfrm>
          <a:ln>
            <a:miter lim="800000"/>
            <a:headEnd/>
            <a:tailEnd/>
          </a:ln>
          <a:extLst/>
        </p:spPr>
        <p:txBody>
          <a:bodyPr spcFirstLastPara="1">
            <a:prstTxWarp prst="textArchUp">
              <a:avLst/>
            </a:prstTxWarp>
            <a:normAutofit/>
          </a:bodyPr>
          <a:lstStyle/>
          <a:p>
            <a:pPr eaLnBrk="1" hangingPunct="1">
              <a:defRPr/>
            </a:pPr>
            <a:r>
              <a:rPr lang="en-US" sz="6000" b="1" dirty="0">
                <a:solidFill>
                  <a:schemeClr val="accent4">
                    <a:lumMod val="75000"/>
                  </a:schemeClr>
                </a:solidFill>
              </a:rPr>
              <a:t>Tiered Assignments</a:t>
            </a:r>
          </a:p>
        </p:txBody>
      </p:sp>
      <p:graphicFrame>
        <p:nvGraphicFramePr>
          <p:cNvPr id="4" name="Diagram 3"/>
          <p:cNvGraphicFramePr/>
          <p:nvPr/>
        </p:nvGraphicFramePr>
        <p:xfrm>
          <a:off x="990600" y="1295400"/>
          <a:ext cx="6934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pPr eaLnBrk="1" hangingPunct="1"/>
            <a:r>
              <a:rPr lang="en-US" altLang="en-US" sz="4000" smtClean="0"/>
              <a:t>The Less Complex Energizer  </a:t>
            </a:r>
          </a:p>
        </p:txBody>
      </p:sp>
      <p:graphicFrame>
        <p:nvGraphicFramePr>
          <p:cNvPr id="522243" name="Group 3"/>
          <p:cNvGraphicFramePr>
            <a:graphicFrameLocks noGrp="1"/>
          </p:cNvGraphicFramePr>
          <p:nvPr/>
        </p:nvGraphicFramePr>
        <p:xfrm>
          <a:off x="457200" y="1600200"/>
          <a:ext cx="8229600" cy="4408488"/>
        </p:xfrm>
        <a:graphic>
          <a:graphicData uri="http://schemas.openxmlformats.org/drawingml/2006/table">
            <a:tbl>
              <a:tblPr/>
              <a:tblGrid>
                <a:gridCol w="1371600"/>
                <a:gridCol w="1371600"/>
                <a:gridCol w="1371600"/>
                <a:gridCol w="1371600"/>
                <a:gridCol w="1371600"/>
                <a:gridCol w="13716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US" altLang="en-US" smtClean="0"/>
              <a:t>The Just Right Energizer</a:t>
            </a:r>
          </a:p>
        </p:txBody>
      </p:sp>
      <p:graphicFrame>
        <p:nvGraphicFramePr>
          <p:cNvPr id="523267" name="Group 3"/>
          <p:cNvGraphicFramePr>
            <a:graphicFrameLocks noGrp="1"/>
          </p:cNvGraphicFramePr>
          <p:nvPr/>
        </p:nvGraphicFramePr>
        <p:xfrm>
          <a:off x="457200" y="1600200"/>
          <a:ext cx="8229600" cy="4408488"/>
        </p:xfrm>
        <a:graphic>
          <a:graphicData uri="http://schemas.openxmlformats.org/drawingml/2006/table">
            <a:tbl>
              <a:tblPr/>
              <a:tblGrid>
                <a:gridCol w="1371600"/>
                <a:gridCol w="1371600"/>
                <a:gridCol w="1371600"/>
                <a:gridCol w="1371600"/>
                <a:gridCol w="1371600"/>
                <a:gridCol w="13716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pPr eaLnBrk="1" hangingPunct="1"/>
            <a:r>
              <a:rPr lang="en-US" altLang="en-US" sz="4000" smtClean="0"/>
              <a:t> The More Complex Energizer </a:t>
            </a:r>
          </a:p>
        </p:txBody>
      </p:sp>
      <p:graphicFrame>
        <p:nvGraphicFramePr>
          <p:cNvPr id="524291" name="Group 3"/>
          <p:cNvGraphicFramePr>
            <a:graphicFrameLocks noGrp="1"/>
          </p:cNvGraphicFramePr>
          <p:nvPr/>
        </p:nvGraphicFramePr>
        <p:xfrm>
          <a:off x="457200" y="1600200"/>
          <a:ext cx="8229600" cy="4408488"/>
        </p:xfrm>
        <a:graphic>
          <a:graphicData uri="http://schemas.openxmlformats.org/drawingml/2006/table">
            <a:tbl>
              <a:tblPr/>
              <a:tblGrid>
                <a:gridCol w="1371600"/>
                <a:gridCol w="1371600"/>
                <a:gridCol w="1371600"/>
                <a:gridCol w="1371600"/>
                <a:gridCol w="1371600"/>
                <a:gridCol w="13716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Comic Sans MS" pitchFamily="66" charset="0"/>
                        </a:rPr>
                        <a:t>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WHAT DID I DO?</a:t>
            </a:r>
          </a:p>
        </p:txBody>
      </p:sp>
      <p:sp>
        <p:nvSpPr>
          <p:cNvPr id="28675" name="Rectangle 3"/>
          <p:cNvSpPr>
            <a:spLocks noGrp="1" noChangeArrowheads="1"/>
          </p:cNvSpPr>
          <p:nvPr>
            <p:ph type="body" idx="1"/>
          </p:nvPr>
        </p:nvSpPr>
        <p:spPr/>
        <p:txBody>
          <a:bodyPr/>
          <a:lstStyle/>
          <a:p>
            <a:pPr eaLnBrk="1" hangingPunct="1"/>
            <a:r>
              <a:rPr lang="en-US" altLang="en-US" sz="2800" smtClean="0"/>
              <a:t>Select concept that is focus of lesson</a:t>
            </a:r>
          </a:p>
          <a:p>
            <a:pPr eaLnBrk="1" hangingPunct="1"/>
            <a:r>
              <a:rPr lang="en-US" altLang="en-US" sz="2800" smtClean="0"/>
              <a:t>Used exit cards as formative assessment</a:t>
            </a:r>
          </a:p>
          <a:p>
            <a:pPr eaLnBrk="1" hangingPunct="1"/>
            <a:r>
              <a:rPr lang="en-US" altLang="en-US" sz="2800" smtClean="0"/>
              <a:t>Designed the “just right” activity: interesting, promote understanding of concept, where most students would be challenged</a:t>
            </a:r>
          </a:p>
          <a:p>
            <a:pPr eaLnBrk="1" hangingPunct="1"/>
            <a:r>
              <a:rPr lang="en-US" altLang="en-US" sz="2800" smtClean="0"/>
              <a:t>Designed the other two activities to vary in complexity to meet readiness levels</a:t>
            </a:r>
          </a:p>
          <a:p>
            <a:pPr eaLnBrk="1" hangingPunct="1"/>
            <a:r>
              <a:rPr lang="en-US" altLang="en-US" sz="2800" smtClean="0"/>
              <a:t>Changed the nature of the assignments</a:t>
            </a:r>
          </a:p>
          <a:p>
            <a:pPr eaLnBrk="1" hangingPunct="1"/>
            <a:r>
              <a:rPr lang="en-US" altLang="en-US" sz="2800" smtClean="0"/>
              <a:t>Made the tasks respectful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28613"/>
            <a:ext cx="8229600" cy="600075"/>
          </a:xfrm>
        </p:spPr>
        <p:txBody>
          <a:bodyPr/>
          <a:lstStyle/>
          <a:p>
            <a:pPr eaLnBrk="1" hangingPunct="1"/>
            <a:r>
              <a:rPr lang="en-US" altLang="en-US" smtClean="0"/>
              <a:t>Tiering: An Example in PE</a:t>
            </a:r>
          </a:p>
        </p:txBody>
      </p:sp>
      <p:sp>
        <p:nvSpPr>
          <p:cNvPr id="29699" name="Rectangle 3"/>
          <p:cNvSpPr>
            <a:spLocks noGrp="1" noChangeArrowheads="1"/>
          </p:cNvSpPr>
          <p:nvPr>
            <p:ph type="body" idx="1"/>
          </p:nvPr>
        </p:nvSpPr>
        <p:spPr>
          <a:xfrm>
            <a:off x="685800" y="1676400"/>
            <a:ext cx="7696200" cy="3657600"/>
          </a:xfrm>
        </p:spPr>
        <p:txBody>
          <a:bodyPr/>
          <a:lstStyle/>
          <a:p>
            <a:pPr eaLnBrk="1" hangingPunct="1">
              <a:buFontTx/>
              <a:buNone/>
            </a:pPr>
            <a:r>
              <a:rPr lang="en-US" altLang="en-US" sz="2400" smtClean="0"/>
              <a:t>Skill: </a:t>
            </a:r>
            <a:r>
              <a:rPr lang="en-US" altLang="en-US" sz="2400" smtClean="0">
                <a:solidFill>
                  <a:srgbClr val="FF3300"/>
                </a:solidFill>
              </a:rPr>
              <a:t>Dribbling in basketball</a:t>
            </a:r>
          </a:p>
          <a:p>
            <a:pPr eaLnBrk="1" hangingPunct="1">
              <a:buFontTx/>
              <a:buNone/>
            </a:pPr>
            <a:endParaRPr lang="en-US" altLang="en-US" sz="2400" smtClean="0">
              <a:solidFill>
                <a:srgbClr val="FF3300"/>
              </a:solidFill>
            </a:endParaRPr>
          </a:p>
          <a:p>
            <a:pPr eaLnBrk="1" hangingPunct="1">
              <a:buFontTx/>
              <a:buNone/>
            </a:pPr>
            <a:r>
              <a:rPr lang="en-US" altLang="en-US" sz="2400" b="1" smtClean="0">
                <a:solidFill>
                  <a:srgbClr val="FF3300"/>
                </a:solidFill>
              </a:rPr>
              <a:t>More Complex:</a:t>
            </a:r>
            <a:r>
              <a:rPr lang="en-US" altLang="en-US" sz="2400" smtClean="0"/>
              <a:t> Dribble with one hand while another student plays defense, increase speed, trade roles</a:t>
            </a:r>
          </a:p>
          <a:p>
            <a:pPr eaLnBrk="1" hangingPunct="1">
              <a:buFontTx/>
              <a:buNone/>
            </a:pPr>
            <a:endParaRPr lang="en-US" altLang="en-US" sz="2400" smtClean="0"/>
          </a:p>
        </p:txBody>
      </p:sp>
      <p:sp>
        <p:nvSpPr>
          <p:cNvPr id="29700" name="Rectangle 4"/>
          <p:cNvSpPr>
            <a:spLocks noChangeArrowheads="1"/>
          </p:cNvSpPr>
          <p:nvPr/>
        </p:nvSpPr>
        <p:spPr bwMode="auto">
          <a:xfrm>
            <a:off x="609600" y="3505200"/>
            <a:ext cx="82296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endParaRPr lang="en-US" altLang="en-US" sz="2400">
              <a:latin typeface="Arial Unicode MS" pitchFamily="34" charset="-128"/>
            </a:endParaRPr>
          </a:p>
          <a:p>
            <a:pPr eaLnBrk="1" hangingPunct="1">
              <a:spcBef>
                <a:spcPct val="20000"/>
              </a:spcBef>
            </a:pPr>
            <a:r>
              <a:rPr lang="en-US" altLang="en-US" sz="2400">
                <a:solidFill>
                  <a:srgbClr val="FF3300"/>
                </a:solidFill>
                <a:latin typeface="Arial Unicode MS" pitchFamily="34" charset="-128"/>
              </a:rPr>
              <a:t>Just Right:</a:t>
            </a:r>
            <a:r>
              <a:rPr lang="en-US" altLang="en-US" sz="2400">
                <a:latin typeface="Arial Unicode MS" pitchFamily="34" charset="-128"/>
              </a:rPr>
              <a:t> Dribble in and out of cones as quickly as possible using one hand, change hands and repeat, increase speed.</a:t>
            </a:r>
          </a:p>
          <a:p>
            <a:pPr eaLnBrk="1" hangingPunct="1">
              <a:spcBef>
                <a:spcPct val="20000"/>
              </a:spcBef>
            </a:pPr>
            <a:endParaRPr lang="en-US" altLang="en-US" sz="2400">
              <a:latin typeface="Arial Unicode MS" pitchFamily="34" charset="-128"/>
            </a:endParaRPr>
          </a:p>
          <a:p>
            <a:pPr eaLnBrk="1" hangingPunct="1">
              <a:spcBef>
                <a:spcPct val="20000"/>
              </a:spcBef>
            </a:pPr>
            <a:r>
              <a:rPr lang="en-US" altLang="en-US" sz="2400" b="1">
                <a:solidFill>
                  <a:srgbClr val="FF3300"/>
                </a:solidFill>
              </a:rPr>
              <a:t>Less Complex:</a:t>
            </a:r>
            <a:r>
              <a:rPr lang="en-US" altLang="en-US" sz="2400"/>
              <a:t> Dribble from point A to B with one hand, switch hands and repeat, develop a new floor pattern (not a straight line) using either hand.</a:t>
            </a:r>
          </a:p>
          <a:p>
            <a:pPr eaLnBrk="1" hangingPunct="1">
              <a:spcBef>
                <a:spcPct val="20000"/>
              </a:spcBef>
            </a:pPr>
            <a:endParaRPr lang="en-US" altLang="en-US" sz="2400">
              <a:latin typeface="Arial Unicode MS" pitchFamily="34" charset="-12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14600" y="304800"/>
            <a:ext cx="4038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sz="1400" b="1">
              <a:latin typeface="Comic Sans MS" pitchFamily="66" charset="0"/>
              <a:cs typeface="Times New Roman" pitchFamily="18" charset="0"/>
            </a:endParaRPr>
          </a:p>
          <a:p>
            <a:r>
              <a:rPr lang="en-US" altLang="en-US" sz="1400" b="1">
                <a:latin typeface="Comic Sans MS" pitchFamily="66" charset="0"/>
                <a:cs typeface="Times New Roman" pitchFamily="18" charset="0"/>
              </a:rPr>
              <a:t> </a:t>
            </a:r>
            <a:endParaRPr lang="en-US" altLang="en-US" sz="2400">
              <a:latin typeface="Comic Sans MS" pitchFamily="66" charset="0"/>
            </a:endParaRPr>
          </a:p>
          <a:p>
            <a:endParaRPr lang="en-US" altLang="en-US">
              <a:latin typeface="Comic Sans MS" pitchFamily="66" charset="0"/>
            </a:endParaRPr>
          </a:p>
        </p:txBody>
      </p:sp>
      <p:graphicFrame>
        <p:nvGraphicFramePr>
          <p:cNvPr id="3" name="Group 3"/>
          <p:cNvGraphicFramePr>
            <a:graphicFrameLocks noGrp="1"/>
          </p:cNvGraphicFramePr>
          <p:nvPr/>
        </p:nvGraphicFramePr>
        <p:xfrm>
          <a:off x="1295400" y="685800"/>
          <a:ext cx="6934200" cy="3048001"/>
        </p:xfrm>
        <a:graphic>
          <a:graphicData uri="http://schemas.openxmlformats.org/drawingml/2006/table">
            <a:tbl>
              <a:tblPr/>
              <a:tblGrid>
                <a:gridCol w="2311400"/>
                <a:gridCol w="2311400"/>
                <a:gridCol w="2311400"/>
              </a:tblGrid>
              <a:tr h="1093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  9- (9-8)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   (8x8)x2=</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 (4x8) + 10=</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1042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   4x(1-4)=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  9x (2-2)=</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  8-(4-3)=</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911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    (8x8)-8=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   (4x5)+4=</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  (8+10)-3=</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bl>
          </a:graphicData>
        </a:graphic>
      </p:graphicFrame>
      <p:graphicFrame>
        <p:nvGraphicFramePr>
          <p:cNvPr id="4" name="Group 21"/>
          <p:cNvGraphicFramePr>
            <a:graphicFrameLocks noGrp="1"/>
          </p:cNvGraphicFramePr>
          <p:nvPr/>
        </p:nvGraphicFramePr>
        <p:xfrm>
          <a:off x="914400" y="4267200"/>
          <a:ext cx="7924800" cy="2357438"/>
        </p:xfrm>
        <a:graphic>
          <a:graphicData uri="http://schemas.openxmlformats.org/drawingml/2006/table">
            <a:tbl>
              <a:tblPr/>
              <a:tblGrid>
                <a:gridCol w="2362200"/>
                <a:gridCol w="2743200"/>
                <a:gridCol w="2819400"/>
              </a:tblGrid>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1- (7x5) - 4=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10x(6-6)+10=</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(4+4-1)-7=</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(5-7)-(5x5)=</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(4+5+6)=</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(4 x6) + (4-5)</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(5x9+2) x4=</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(5-10) x (8x 8)=</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cs typeface="Times New Roman" pitchFamily="18" charset="0"/>
                        </a:rPr>
                        <a:t>(1+2) x ( 3-2)</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bl>
          </a:graphicData>
        </a:graphic>
      </p:graphicFrame>
      <p:sp>
        <p:nvSpPr>
          <p:cNvPr id="30759" name="Rectangle 39"/>
          <p:cNvSpPr>
            <a:spLocks noChangeArrowheads="1"/>
          </p:cNvSpPr>
          <p:nvPr/>
        </p:nvSpPr>
        <p:spPr bwMode="auto">
          <a:xfrm>
            <a:off x="0" y="51355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Comic Sans MS" pitchFamily="66" charset="0"/>
            </a:endParaRPr>
          </a:p>
        </p:txBody>
      </p:sp>
      <p:sp>
        <p:nvSpPr>
          <p:cNvPr id="30760" name="Text Box 40"/>
          <p:cNvSpPr txBox="1">
            <a:spLocks noChangeArrowheads="1"/>
          </p:cNvSpPr>
          <p:nvPr/>
        </p:nvSpPr>
        <p:spPr bwMode="auto">
          <a:xfrm>
            <a:off x="4648200" y="1524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latin typeface="Comic Sans MS" pitchFamily="66" charset="0"/>
                <a:cs typeface="Arial" pitchFamily="34" charset="0"/>
              </a:rPr>
              <a:t>Basic Order of Operations</a:t>
            </a:r>
          </a:p>
        </p:txBody>
      </p:sp>
      <p:sp>
        <p:nvSpPr>
          <p:cNvPr id="30761" name="Text Box 41"/>
          <p:cNvSpPr txBox="1">
            <a:spLocks noChangeArrowheads="1"/>
          </p:cNvSpPr>
          <p:nvPr/>
        </p:nvSpPr>
        <p:spPr bwMode="auto">
          <a:xfrm>
            <a:off x="4114800" y="3703638"/>
            <a:ext cx="480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latin typeface="Comic Sans MS" pitchFamily="66" charset="0"/>
                <a:cs typeface="Arial" pitchFamily="34" charset="0"/>
              </a:rPr>
              <a:t>Advanced Order of Operations</a:t>
            </a:r>
          </a:p>
        </p:txBody>
      </p:sp>
      <p:sp>
        <p:nvSpPr>
          <p:cNvPr id="30762" name="TextBox 8"/>
          <p:cNvSpPr txBox="1">
            <a:spLocks noChangeArrowheads="1"/>
          </p:cNvSpPr>
          <p:nvPr/>
        </p:nvSpPr>
        <p:spPr bwMode="auto">
          <a:xfrm>
            <a:off x="152400" y="1524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a:latin typeface="Comic Sans MS" pitchFamily="66" charset="0"/>
                <a:cs typeface="Arial" pitchFamily="34" charset="0"/>
              </a:rPr>
              <a:t>Skill Based Readiness</a:t>
            </a:r>
          </a:p>
        </p:txBody>
      </p:sp>
      <p:sp>
        <p:nvSpPr>
          <p:cNvPr id="10" name="Footer Placeholder 9"/>
          <p:cNvSpPr>
            <a:spLocks noGrp="1"/>
          </p:cNvSpPr>
          <p:nvPr>
            <p:ph type="ftr" sz="quarter" idx="11"/>
          </p:nvPr>
        </p:nvSpPr>
        <p:spPr/>
        <p:txBody>
          <a:bodyPr/>
          <a:lstStyle/>
          <a:p>
            <a:pPr>
              <a:defRPr/>
            </a:pPr>
            <a:r>
              <a:rPr lang="en-US"/>
              <a:t>Diane Heacox 2013 all rights reserved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iering flowchart"/>
          <p:cNvPicPr>
            <a:picLocks noChangeAspect="1" noChangeArrowheads="1"/>
          </p:cNvPicPr>
          <p:nvPr/>
        </p:nvPicPr>
        <p:blipFill>
          <a:blip r:embed="rId2">
            <a:extLst>
              <a:ext uri="{28A0092B-C50C-407E-A947-70E740481C1C}">
                <a14:useLocalDpi xmlns:a14="http://schemas.microsoft.com/office/drawing/2010/main" val="0"/>
              </a:ext>
            </a:extLst>
          </a:blip>
          <a:srcRect b="5556"/>
          <a:stretch>
            <a:fillRect/>
          </a:stretch>
        </p:blipFill>
        <p:spPr bwMode="auto">
          <a:xfrm>
            <a:off x="0"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ChangeArrowheads="1"/>
          </p:cNvSpPr>
          <p:nvPr/>
        </p:nvSpPr>
        <p:spPr bwMode="auto">
          <a:xfrm>
            <a:off x="5257800" y="2971800"/>
            <a:ext cx="3276600" cy="1143000"/>
          </a:xfrm>
          <a:prstGeom prst="rect">
            <a:avLst/>
          </a:prstGeom>
          <a:solidFill>
            <a:srgbClr val="339966"/>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solidFill>
                  <a:schemeClr val="bg1"/>
                </a:solidFill>
              </a:rPr>
              <a:t>Pre-Assess for Readiness</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iering example of real situation"/>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685800" y="0"/>
            <a:ext cx="7315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38200" y="1143000"/>
            <a:ext cx="46799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startAt="61"/>
            </a:pPr>
            <a:r>
              <a:rPr lang="en-US" altLang="en-US">
                <a:cs typeface="Arial" pitchFamily="34" charset="0"/>
              </a:rPr>
              <a:t>Safe sledding education</a:t>
            </a:r>
          </a:p>
          <a:p>
            <a:pPr eaLnBrk="1" hangingPunct="1">
              <a:buFontTx/>
              <a:buAutoNum type="arabicPeriod" startAt="61"/>
            </a:pPr>
            <a:r>
              <a:rPr lang="en-US" altLang="en-US">
                <a:cs typeface="Arial" pitchFamily="34" charset="0"/>
              </a:rPr>
              <a:t>Practice safe sun education</a:t>
            </a:r>
          </a:p>
          <a:p>
            <a:pPr eaLnBrk="1" hangingPunct="1">
              <a:buFontTx/>
              <a:buAutoNum type="arabicPeriod" startAt="61"/>
            </a:pPr>
            <a:r>
              <a:rPr lang="en-US" altLang="en-US">
                <a:cs typeface="Arial" pitchFamily="34" charset="0"/>
              </a:rPr>
              <a:t>“Just say no to Satan” program</a:t>
            </a:r>
          </a:p>
          <a:p>
            <a:pPr eaLnBrk="1" hangingPunct="1">
              <a:buFontTx/>
              <a:buAutoNum type="arabicPeriod" startAt="61"/>
            </a:pPr>
            <a:r>
              <a:rPr lang="en-US" altLang="en-US">
                <a:cs typeface="Arial" pitchFamily="34" charset="0"/>
              </a:rPr>
              <a:t>“Just say no to kissing”</a:t>
            </a:r>
          </a:p>
          <a:p>
            <a:pPr eaLnBrk="1" hangingPunct="1">
              <a:buFontTx/>
              <a:buAutoNum type="arabicPeriod" startAt="61"/>
            </a:pPr>
            <a:r>
              <a:rPr lang="en-US" altLang="en-US">
                <a:cs typeface="Arial" pitchFamily="34" charset="0"/>
              </a:rPr>
              <a:t>Homeless education awareness program</a:t>
            </a:r>
          </a:p>
          <a:p>
            <a:pPr eaLnBrk="1" hangingPunct="1">
              <a:buFontTx/>
              <a:buAutoNum type="arabicPeriod" startAt="61"/>
            </a:pPr>
            <a:r>
              <a:rPr lang="en-US" altLang="en-US">
                <a:cs typeface="Arial" pitchFamily="34" charset="0"/>
              </a:rPr>
              <a:t>Snow plow safety program</a:t>
            </a:r>
          </a:p>
          <a:p>
            <a:pPr eaLnBrk="1" hangingPunct="1">
              <a:buFontTx/>
              <a:buAutoNum type="arabicPeriod" startAt="61"/>
            </a:pPr>
            <a:r>
              <a:rPr lang="en-US" altLang="en-US">
                <a:cs typeface="Arial" pitchFamily="34" charset="0"/>
              </a:rPr>
              <a:t>Railroad crossing education</a:t>
            </a:r>
          </a:p>
          <a:p>
            <a:pPr eaLnBrk="1" hangingPunct="1">
              <a:buFontTx/>
              <a:buAutoNum type="arabicPeriod" startAt="61"/>
            </a:pPr>
            <a:r>
              <a:rPr lang="en-US" altLang="en-US">
                <a:cs typeface="Arial" pitchFamily="34" charset="0"/>
              </a:rPr>
              <a:t>Garage door safety program</a:t>
            </a:r>
          </a:p>
          <a:p>
            <a:pPr eaLnBrk="1" hangingPunct="1">
              <a:buFontTx/>
              <a:buAutoNum type="arabicPeriod" startAt="61"/>
            </a:pPr>
            <a:r>
              <a:rPr lang="en-US" altLang="en-US">
                <a:cs typeface="Arial" pitchFamily="34" charset="0"/>
              </a:rPr>
              <a:t>School bus safety</a:t>
            </a:r>
          </a:p>
          <a:p>
            <a:pPr eaLnBrk="1" hangingPunct="1">
              <a:buFontTx/>
              <a:buAutoNum type="arabicPeriod" startAt="61"/>
            </a:pPr>
            <a:r>
              <a:rPr lang="en-US" altLang="en-US">
                <a:cs typeface="Arial" pitchFamily="34" charset="0"/>
              </a:rPr>
              <a:t>Practice safe tattooing</a:t>
            </a:r>
          </a:p>
          <a:p>
            <a:pPr eaLnBrk="1" hangingPunct="1">
              <a:buFontTx/>
              <a:buAutoNum type="arabicPeriod" startAt="61"/>
            </a:pPr>
            <a:r>
              <a:rPr lang="en-US" altLang="en-US">
                <a:cs typeface="Arial" pitchFamily="34" charset="0"/>
              </a:rPr>
              <a:t>Body piercing safety</a:t>
            </a:r>
          </a:p>
          <a:p>
            <a:pPr eaLnBrk="1" hangingPunct="1">
              <a:buFontTx/>
              <a:buAutoNum type="arabicPeriod" startAt="61"/>
            </a:pPr>
            <a:r>
              <a:rPr lang="en-US" altLang="en-US">
                <a:cs typeface="Arial" pitchFamily="34" charset="0"/>
              </a:rPr>
              <a:t>“No gangs for me” program</a:t>
            </a:r>
          </a:p>
          <a:p>
            <a:pPr eaLnBrk="1" hangingPunct="1">
              <a:buFontTx/>
              <a:buAutoNum type="arabicPeriod" startAt="61"/>
            </a:pPr>
            <a:endParaRPr lang="en-US" altLang="en-US">
              <a:cs typeface="Arial" pitchFamily="34" charset="0"/>
            </a:endParaRPr>
          </a:p>
        </p:txBody>
      </p:sp>
      <p:sp>
        <p:nvSpPr>
          <p:cNvPr id="6147" name="Text Box 3"/>
          <p:cNvSpPr txBox="1">
            <a:spLocks noChangeArrowheads="1"/>
          </p:cNvSpPr>
          <p:nvPr/>
        </p:nvSpPr>
        <p:spPr bwMode="auto">
          <a:xfrm>
            <a:off x="0" y="1889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b="1">
                <a:cs typeface="Arial" pitchFamily="34" charset="0"/>
              </a:rPr>
              <a:t>CURRICULUM ADD-ONS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990600"/>
            <a:ext cx="61722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a:cs typeface="Arial" pitchFamily="34" charset="0"/>
              </a:rPr>
              <a:t>Literacy Contracts</a:t>
            </a:r>
          </a:p>
          <a:p>
            <a:pPr algn="ctr" eaLnBrk="1" hangingPunct="1"/>
            <a:endParaRPr lang="en-US" altLang="en-US" sz="3600">
              <a:cs typeface="Arial" pitchFamily="34" charset="0"/>
            </a:endParaRPr>
          </a:p>
          <a:p>
            <a:pPr eaLnBrk="1" hangingPunct="1"/>
            <a:r>
              <a:rPr lang="en-US" altLang="en-US" sz="2400">
                <a:cs typeface="Arial" pitchFamily="34" charset="0"/>
              </a:rPr>
              <a:t>Dear ___________</a:t>
            </a:r>
          </a:p>
          <a:p>
            <a:pPr eaLnBrk="1" hangingPunct="1"/>
            <a:endParaRPr lang="en-US" altLang="en-US" sz="2400">
              <a:cs typeface="Arial" pitchFamily="34" charset="0"/>
            </a:endParaRPr>
          </a:p>
          <a:p>
            <a:pPr eaLnBrk="1" hangingPunct="1"/>
            <a:r>
              <a:rPr lang="en-US" altLang="en-US" sz="2400">
                <a:cs typeface="Arial" pitchFamily="34" charset="0"/>
              </a:rPr>
              <a:t>Next week while reading your book, please think about one of the ideas listed below.  Put an X next to the idea you choose and then write me a letter with your thoughts about it.  Please give your letter to me by next Friday.  I am looking forward to reading what you are thinking.  Please ask me if you have any questions.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38200" y="838200"/>
            <a:ext cx="8001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cs typeface="Arial" pitchFamily="34" charset="0"/>
              </a:rPr>
              <a:t>_____Pick one character that you think is interesting.  Write about how the character reminds you of someone you know.  Write also about times when you’ve been most like this character.</a:t>
            </a:r>
          </a:p>
          <a:p>
            <a:pPr eaLnBrk="1" hangingPunct="1"/>
            <a:r>
              <a:rPr lang="en-US" altLang="en-US" sz="2400">
                <a:cs typeface="Arial" pitchFamily="34" charset="0"/>
              </a:rPr>
              <a:t>_____What connections can you make between your book and experiences you have had or to other books you have read?</a:t>
            </a:r>
          </a:p>
          <a:p>
            <a:pPr eaLnBrk="1" hangingPunct="1"/>
            <a:r>
              <a:rPr lang="en-US" altLang="en-US" sz="2400">
                <a:cs typeface="Arial" pitchFamily="34" charset="0"/>
              </a:rPr>
              <a:t>_____How does the setting affect the characters and their actions in the book?</a:t>
            </a:r>
          </a:p>
          <a:p>
            <a:pPr eaLnBrk="1" hangingPunct="1"/>
            <a:r>
              <a:rPr lang="en-US" altLang="en-US" sz="2400">
                <a:cs typeface="Arial" pitchFamily="34" charset="0"/>
              </a:rPr>
              <a:t>_____Really good writing captures your attention.  Tell me some examples where your book surprised you or hooked you into reading.  In your opinion, what is the quality of the writing in your book?</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838200" y="990600"/>
            <a:ext cx="79248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a:cs typeface="Arial" pitchFamily="34" charset="0"/>
              </a:rPr>
              <a:t>_____ Pick one character that you think is interesting and tell me about this character.</a:t>
            </a:r>
          </a:p>
          <a:p>
            <a:pPr eaLnBrk="1" hangingPunct="1"/>
            <a:r>
              <a:rPr lang="en-US" altLang="en-US" sz="2800">
                <a:cs typeface="Arial" pitchFamily="34" charset="0"/>
              </a:rPr>
              <a:t>_____ A good reader thinks about what he or she reads.  What is something you think is really important or interesting in your book?  Tell me why you think so and give me some examples.</a:t>
            </a:r>
          </a:p>
          <a:p>
            <a:pPr eaLnBrk="1" hangingPunct="1"/>
            <a:r>
              <a:rPr lang="en-US" altLang="en-US" sz="2800">
                <a:cs typeface="Arial" pitchFamily="34" charset="0"/>
              </a:rPr>
              <a:t>_____Describe the setting of your book and why you think it is important.</a:t>
            </a:r>
          </a:p>
          <a:p>
            <a:pPr eaLnBrk="1" hangingPunct="1"/>
            <a:r>
              <a:rPr lang="en-US" altLang="en-US" sz="2800">
                <a:cs typeface="Arial" pitchFamily="34" charset="0"/>
              </a:rPr>
              <a:t>_____A lot of good writing puts pictures in your mind.  What pictures does your book put into your mind?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14400" y="793750"/>
            <a:ext cx="82296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cs typeface="Arial" pitchFamily="34" charset="0"/>
              </a:rPr>
              <a:t>_____Pick one character and give that character advice at this point in your book.  Defend why you think that’s good advice.  Do you think the character would accept your advice?  Why or why not?</a:t>
            </a:r>
          </a:p>
          <a:p>
            <a:pPr eaLnBrk="1" hangingPunct="1"/>
            <a:r>
              <a:rPr lang="en-US" altLang="en-US" sz="2400">
                <a:cs typeface="Arial" pitchFamily="34" charset="0"/>
              </a:rPr>
              <a:t>_____What’s an insight you had while reading or what connection did you make between the book and your life?  (or life in general)</a:t>
            </a:r>
          </a:p>
          <a:p>
            <a:pPr eaLnBrk="1" hangingPunct="1"/>
            <a:r>
              <a:rPr lang="en-US" altLang="en-US" sz="2400">
                <a:cs typeface="Arial" pitchFamily="34" charset="0"/>
              </a:rPr>
              <a:t>_____Think about how the setting of the book actually influences what happens in the book.  Explain how it works. In what ways is that similar to or different from how setting affects your life?</a:t>
            </a:r>
          </a:p>
          <a:p>
            <a:pPr eaLnBrk="1" hangingPunct="1"/>
            <a:r>
              <a:rPr lang="en-US" altLang="en-US" sz="2400">
                <a:cs typeface="Arial" pitchFamily="34" charset="0"/>
              </a:rPr>
              <a:t>_____Effective writing makes us think even after we stop reading. What ideas does your book put into your mind?  Based on this, what do you think the quality of the writing is in your book?</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8229600" y="1371600"/>
            <a:ext cx="73152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3200" b="1">
              <a:latin typeface="Calibri" pitchFamily="34" charset="0"/>
            </a:endParaRPr>
          </a:p>
          <a:p>
            <a:pPr eaLnBrk="1" hangingPunct="1"/>
            <a:endParaRPr lang="en-US" altLang="en-US">
              <a:latin typeface="Calibri" pitchFamily="34" charset="0"/>
            </a:endParaRPr>
          </a:p>
          <a:p>
            <a:pPr eaLnBrk="1" hangingPunct="1"/>
            <a:endParaRPr lang="en-US" altLang="en-US">
              <a:latin typeface="Calibri" pitchFamily="34" charset="0"/>
            </a:endParaRPr>
          </a:p>
          <a:p>
            <a:pPr eaLnBrk="1" hangingPunct="1">
              <a:spcAft>
                <a:spcPts val="600"/>
              </a:spcAft>
            </a:pPr>
            <a:endParaRPr lang="en-US" altLang="en-US">
              <a:latin typeface="Calibri" pitchFamily="34" charset="0"/>
              <a:cs typeface="Arial" pitchFamily="34" charset="0"/>
            </a:endParaRPr>
          </a:p>
          <a:p>
            <a:pPr eaLnBrk="1" hangingPunct="1">
              <a:buFont typeface="Calibri" pitchFamily="34" charset="0"/>
              <a:buAutoNum type="arabicPeriod"/>
            </a:pPr>
            <a:endParaRPr lang="en-US" altLang="en-US">
              <a:latin typeface="Calibri" pitchFamily="34" charset="0"/>
            </a:endParaRPr>
          </a:p>
          <a:p>
            <a:pPr eaLnBrk="1" hangingPunct="1">
              <a:buFont typeface="Calibri" pitchFamily="34" charset="0"/>
              <a:buAutoNum type="arabicPeriod"/>
            </a:pPr>
            <a:endParaRPr lang="en-US" altLang="en-US">
              <a:latin typeface="Calibri" pitchFamily="34" charset="0"/>
            </a:endParaRPr>
          </a:p>
        </p:txBody>
      </p:sp>
      <p:sp>
        <p:nvSpPr>
          <p:cNvPr id="37891" name="Title 1"/>
          <p:cNvSpPr txBox="1">
            <a:spLocks/>
          </p:cNvSpPr>
          <p:nvPr/>
        </p:nvSpPr>
        <p:spPr bwMode="auto">
          <a:xfrm>
            <a:off x="498475" y="793750"/>
            <a:ext cx="6207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a:latin typeface="Calibri" pitchFamily="34" charset="0"/>
              </a:rPr>
              <a:t>Tiered assignments should:</a:t>
            </a:r>
          </a:p>
        </p:txBody>
      </p:sp>
      <p:sp>
        <p:nvSpPr>
          <p:cNvPr id="4" name="TextBox 3"/>
          <p:cNvSpPr txBox="1">
            <a:spLocks noChangeArrowheads="1"/>
          </p:cNvSpPr>
          <p:nvPr/>
        </p:nvSpPr>
        <p:spPr bwMode="auto">
          <a:xfrm>
            <a:off x="304800" y="1447800"/>
            <a:ext cx="755332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639763" indent="-4572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spcAft>
                <a:spcPts val="1200"/>
              </a:spcAft>
              <a:buFont typeface="Wingdings" pitchFamily="2" charset="2"/>
              <a:buChar char="ü"/>
            </a:pPr>
            <a:r>
              <a:rPr lang="en-US" altLang="en-US" sz="2800">
                <a:latin typeface="Calibri" pitchFamily="34" charset="0"/>
              </a:rPr>
              <a:t>Be focused on the standards</a:t>
            </a:r>
          </a:p>
          <a:p>
            <a:pPr lvl="1" eaLnBrk="1" hangingPunct="1">
              <a:spcAft>
                <a:spcPts val="1200"/>
              </a:spcAft>
              <a:buFont typeface="Wingdings" pitchFamily="2" charset="2"/>
              <a:buChar char="ü"/>
            </a:pPr>
            <a:r>
              <a:rPr lang="en-US" altLang="en-US" sz="2800">
                <a:latin typeface="Calibri" pitchFamily="34" charset="0"/>
              </a:rPr>
              <a:t>Be driven by assessment</a:t>
            </a:r>
          </a:p>
          <a:p>
            <a:pPr lvl="1" eaLnBrk="1" hangingPunct="1">
              <a:spcAft>
                <a:spcPts val="1200"/>
              </a:spcAft>
              <a:buFont typeface="Wingdings" pitchFamily="2" charset="2"/>
              <a:buChar char="ü"/>
            </a:pPr>
            <a:r>
              <a:rPr lang="en-US" altLang="en-US" sz="2800">
                <a:latin typeface="Calibri" pitchFamily="34" charset="0"/>
              </a:rPr>
              <a:t>Consist of different work, not simply more or less work, that addresses the same concepts at appropriate levels of complexity</a:t>
            </a:r>
          </a:p>
          <a:p>
            <a:pPr lvl="1" eaLnBrk="1" hangingPunct="1">
              <a:spcAft>
                <a:spcPts val="1200"/>
              </a:spcAft>
              <a:buFont typeface="Wingdings" pitchFamily="2" charset="2"/>
              <a:buChar char="ü"/>
            </a:pPr>
            <a:r>
              <a:rPr lang="en-US" altLang="en-US" sz="2800">
                <a:latin typeface="Calibri" pitchFamily="34" charset="0"/>
              </a:rPr>
              <a:t>Include respectful tasks for all with equal amount of interest and engagement</a:t>
            </a:r>
          </a:p>
          <a:p>
            <a:pPr lvl="1" eaLnBrk="1" hangingPunct="1">
              <a:spcAft>
                <a:spcPts val="1200"/>
              </a:spcAft>
              <a:buFont typeface="Wingdings" pitchFamily="2" charset="2"/>
              <a:buChar char="ü"/>
            </a:pPr>
            <a:r>
              <a:rPr lang="en-US" altLang="en-US" sz="2800">
                <a:latin typeface="Calibri" pitchFamily="34" charset="0"/>
              </a:rPr>
              <a:t>Require roughly the same amount of time to accomplish all tasks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txBox="1">
            <a:spLocks/>
          </p:cNvSpPr>
          <p:nvPr/>
        </p:nvSpPr>
        <p:spPr bwMode="auto">
          <a:xfrm>
            <a:off x="520700" y="533400"/>
            <a:ext cx="55213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a:latin typeface="Calibri" pitchFamily="34" charset="0"/>
              </a:rPr>
              <a:t>Designing Tiered Tasks</a:t>
            </a:r>
          </a:p>
        </p:txBody>
      </p:sp>
      <p:sp>
        <p:nvSpPr>
          <p:cNvPr id="5" name="TextBox 4"/>
          <p:cNvSpPr txBox="1"/>
          <p:nvPr/>
        </p:nvSpPr>
        <p:spPr>
          <a:xfrm>
            <a:off x="498475" y="1558925"/>
            <a:ext cx="6334125" cy="3805238"/>
          </a:xfrm>
          <a:prstGeom prst="rect">
            <a:avLst/>
          </a:prstGeom>
          <a:noFill/>
        </p:spPr>
        <p:txBody>
          <a:bodyPr>
            <a:spAutoFit/>
          </a:bodyPr>
          <a:lstStyle/>
          <a:p>
            <a:pPr marL="0" lvl="1" fontAlgn="auto">
              <a:spcBef>
                <a:spcPts val="0"/>
              </a:spcBef>
              <a:spcAft>
                <a:spcPts val="1200"/>
              </a:spcAft>
              <a:defRPr/>
            </a:pPr>
            <a:r>
              <a:rPr lang="en-US" sz="3000" b="1" dirty="0">
                <a:latin typeface="+mn-lt"/>
              </a:rPr>
              <a:t>Adjusting Challenge and Complexity:</a:t>
            </a:r>
          </a:p>
          <a:p>
            <a:pPr lvl="1" indent="-274320" fontAlgn="auto">
              <a:spcBef>
                <a:spcPts val="0"/>
              </a:spcBef>
              <a:spcAft>
                <a:spcPts val="800"/>
              </a:spcAft>
              <a:buFont typeface="Arial" pitchFamily="34" charset="0"/>
              <a:buChar char="•"/>
              <a:defRPr/>
            </a:pPr>
            <a:r>
              <a:rPr lang="en-US" sz="2800" dirty="0">
                <a:latin typeface="+mn-lt"/>
              </a:rPr>
              <a:t>Level of support</a:t>
            </a:r>
          </a:p>
          <a:p>
            <a:pPr lvl="1" indent="-274320" fontAlgn="auto">
              <a:spcBef>
                <a:spcPts val="0"/>
              </a:spcBef>
              <a:spcAft>
                <a:spcPts val="800"/>
              </a:spcAft>
              <a:buFont typeface="Arial" pitchFamily="34" charset="0"/>
              <a:buChar char="•"/>
              <a:defRPr/>
            </a:pPr>
            <a:r>
              <a:rPr lang="en-US" sz="2800" dirty="0">
                <a:latin typeface="+mn-lt"/>
              </a:rPr>
              <a:t>Structure of assignment</a:t>
            </a:r>
          </a:p>
          <a:p>
            <a:pPr lvl="1" indent="-274320" fontAlgn="auto">
              <a:spcBef>
                <a:spcPts val="0"/>
              </a:spcBef>
              <a:spcAft>
                <a:spcPts val="800"/>
              </a:spcAft>
              <a:buFont typeface="Arial" pitchFamily="34" charset="0"/>
              <a:buChar char="•"/>
              <a:defRPr/>
            </a:pPr>
            <a:r>
              <a:rPr lang="en-US" sz="2800" dirty="0">
                <a:latin typeface="+mn-lt"/>
              </a:rPr>
              <a:t>Complexity of resources</a:t>
            </a:r>
          </a:p>
          <a:p>
            <a:pPr lvl="1" indent="-274320" fontAlgn="auto">
              <a:spcBef>
                <a:spcPts val="0"/>
              </a:spcBef>
              <a:spcAft>
                <a:spcPts val="800"/>
              </a:spcAft>
              <a:buFont typeface="Arial" pitchFamily="34" charset="0"/>
              <a:buChar char="•"/>
              <a:defRPr/>
            </a:pPr>
            <a:r>
              <a:rPr lang="en-US" sz="2800" dirty="0">
                <a:latin typeface="+mn-lt"/>
              </a:rPr>
              <a:t>Text level</a:t>
            </a:r>
          </a:p>
          <a:p>
            <a:pPr lvl="1" indent="-274320" fontAlgn="auto">
              <a:spcBef>
                <a:spcPts val="0"/>
              </a:spcBef>
              <a:spcAft>
                <a:spcPts val="800"/>
              </a:spcAft>
              <a:buFont typeface="Arial" pitchFamily="34" charset="0"/>
              <a:buChar char="•"/>
              <a:defRPr/>
            </a:pPr>
            <a:r>
              <a:rPr lang="en-US" sz="2800" dirty="0">
                <a:latin typeface="+mn-lt"/>
              </a:rPr>
              <a:t>Pacing</a:t>
            </a:r>
          </a:p>
          <a:p>
            <a:pPr lvl="1" indent="-274320" fontAlgn="auto">
              <a:spcBef>
                <a:spcPts val="0"/>
              </a:spcBef>
              <a:spcAft>
                <a:spcPts val="800"/>
              </a:spcAft>
              <a:buFont typeface="Arial" pitchFamily="34" charset="0"/>
              <a:buChar char="•"/>
              <a:defRPr/>
            </a:pPr>
            <a:r>
              <a:rPr lang="en-US" sz="2800" dirty="0">
                <a:latin typeface="+mn-lt"/>
              </a:rPr>
              <a:t>Monitoring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4000" smtClean="0"/>
              <a:t>THE TRICKLE DOWN THEORY OF EDUCATION</a:t>
            </a:r>
          </a:p>
        </p:txBody>
      </p:sp>
      <p:sp>
        <p:nvSpPr>
          <p:cNvPr id="545795" name="Rectangle 3"/>
          <p:cNvSpPr>
            <a:spLocks noGrp="1" noChangeArrowheads="1"/>
          </p:cNvSpPr>
          <p:nvPr>
            <p:ph type="body" idx="1"/>
          </p:nvPr>
        </p:nvSpPr>
        <p:spPr/>
        <p:txBody>
          <a:bodyPr/>
          <a:lstStyle/>
          <a:p>
            <a:pPr eaLnBrk="1" hangingPunct="1">
              <a:lnSpc>
                <a:spcPct val="90000"/>
              </a:lnSpc>
            </a:pPr>
            <a:r>
              <a:rPr lang="en-US" altLang="en-US" smtClean="0"/>
              <a:t>COLLEGE PROFESSOR:  Such ignorance in a pupil is a shame. Lack of preparation in the high school is to blame.</a:t>
            </a:r>
          </a:p>
          <a:p>
            <a:pPr eaLnBrk="1" hangingPunct="1">
              <a:lnSpc>
                <a:spcPct val="90000"/>
              </a:lnSpc>
            </a:pPr>
            <a:r>
              <a:rPr lang="en-US" altLang="en-US" smtClean="0"/>
              <a:t>HIGH SCHOOL TEACHER:  Good heavens, this boy is sure a fool!  The fault lies, of course, with the middle school!</a:t>
            </a:r>
          </a:p>
          <a:p>
            <a:pPr eaLnBrk="1" hangingPunct="1">
              <a:lnSpc>
                <a:spcPct val="90000"/>
              </a:lnSpc>
            </a:pPr>
            <a:r>
              <a:rPr lang="en-US" altLang="en-US" smtClean="0"/>
              <a:t>MIDDLE SCHOOL TEACHER:  From such stupidity may I be spared!  The send them to me so unprepared!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anim calcmode="lin" valueType="num">
                                      <p:cBhvr additive="base">
                                        <p:cTn id="7" dur="500" fill="hold"/>
                                        <p:tgtEl>
                                          <p:spTgt spid="545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5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5795">
                                            <p:txEl>
                                              <p:pRg st="1" end="1"/>
                                            </p:txEl>
                                          </p:spTgt>
                                        </p:tgtEl>
                                        <p:attrNameLst>
                                          <p:attrName>style.visibility</p:attrName>
                                        </p:attrNameLst>
                                      </p:cBhvr>
                                      <p:to>
                                        <p:strVal val="visible"/>
                                      </p:to>
                                    </p:set>
                                    <p:anim calcmode="lin" valueType="num">
                                      <p:cBhvr additive="base">
                                        <p:cTn id="13" dur="500" fill="hold"/>
                                        <p:tgtEl>
                                          <p:spTgt spid="545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5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5795">
                                            <p:txEl>
                                              <p:pRg st="2" end="2"/>
                                            </p:txEl>
                                          </p:spTgt>
                                        </p:tgtEl>
                                        <p:attrNameLst>
                                          <p:attrName>style.visibility</p:attrName>
                                        </p:attrNameLst>
                                      </p:cBhvr>
                                      <p:to>
                                        <p:strVal val="visible"/>
                                      </p:to>
                                    </p:set>
                                    <p:anim calcmode="lin" valueType="num">
                                      <p:cBhvr additive="base">
                                        <p:cTn id="19" dur="500" fill="hold"/>
                                        <p:tgtEl>
                                          <p:spTgt spid="545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5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4000" smtClean="0"/>
              <a:t>THE TRICKLE DOWN THEORY OF EDUCATION</a:t>
            </a:r>
          </a:p>
        </p:txBody>
      </p:sp>
      <p:sp>
        <p:nvSpPr>
          <p:cNvPr id="547843" name="Rectangle 3"/>
          <p:cNvSpPr>
            <a:spLocks noGrp="1" noChangeArrowheads="1"/>
          </p:cNvSpPr>
          <p:nvPr>
            <p:ph type="body" idx="1"/>
          </p:nvPr>
        </p:nvSpPr>
        <p:spPr/>
        <p:txBody>
          <a:bodyPr/>
          <a:lstStyle/>
          <a:p>
            <a:pPr eaLnBrk="1" hangingPunct="1">
              <a:lnSpc>
                <a:spcPct val="90000"/>
              </a:lnSpc>
            </a:pPr>
            <a:r>
              <a:rPr lang="en-US" altLang="en-US" smtClean="0"/>
              <a:t>ELEMENTARY SCHOOL TEACHER:  Such lack of training never did I see!  What kind of woman must his mother be!</a:t>
            </a:r>
          </a:p>
          <a:p>
            <a:pPr eaLnBrk="1" hangingPunct="1">
              <a:lnSpc>
                <a:spcPct val="90000"/>
              </a:lnSpc>
            </a:pPr>
            <a:r>
              <a:rPr lang="en-US" altLang="en-US" smtClean="0"/>
              <a:t>THE MOTHER:  Poor helpless child; he’s not to blame!  His father’s people were all the same!</a:t>
            </a:r>
          </a:p>
          <a:p>
            <a:pPr eaLnBrk="1" hangingPunct="1">
              <a:lnSpc>
                <a:spcPct val="90000"/>
              </a:lnSpc>
            </a:pPr>
            <a:r>
              <a:rPr lang="en-US" altLang="en-US" smtClean="0"/>
              <a:t>THE FATHER:  I have so much trouble keeping him in line that I doubt the rascal’s even mine!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 calcmode="lin" valueType="num">
                                      <p:cBhvr additive="base">
                                        <p:cTn id="13" dur="500" fill="hold"/>
                                        <p:tgtEl>
                                          <p:spTgt spid="547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7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7843">
                                            <p:txEl>
                                              <p:pRg st="2" end="2"/>
                                            </p:txEl>
                                          </p:spTgt>
                                        </p:tgtEl>
                                        <p:attrNameLst>
                                          <p:attrName>style.visibility</p:attrName>
                                        </p:attrNameLst>
                                      </p:cBhvr>
                                      <p:to>
                                        <p:strVal val="visible"/>
                                      </p:to>
                                    </p:set>
                                    <p:anim calcmode="lin" valueType="num">
                                      <p:cBhvr additive="base">
                                        <p:cTn id="19" dur="500" fill="hold"/>
                                        <p:tgtEl>
                                          <p:spTgt spid="547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7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ic tac"/>
          <p:cNvPicPr>
            <a:picLocks noChangeAspect="1" noChangeArrowheads="1"/>
          </p:cNvPicPr>
          <p:nvPr/>
        </p:nvPicPr>
        <p:blipFill>
          <a:blip r:embed="rId2">
            <a:extLst>
              <a:ext uri="{28A0092B-C50C-407E-A947-70E740481C1C}">
                <a14:useLocalDpi xmlns:a14="http://schemas.microsoft.com/office/drawing/2010/main" val="0"/>
              </a:ext>
            </a:extLst>
          </a:blip>
          <a:srcRect l="14529" t="2248" r="8427" b="75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228600" y="417513"/>
            <a:ext cx="9121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solidFill>
                <a:srgbClr val="FF3300"/>
              </a:solidFill>
            </a:endParaRPr>
          </a:p>
        </p:txBody>
      </p:sp>
      <p:sp>
        <p:nvSpPr>
          <p:cNvPr id="41988" name="Text Box 4"/>
          <p:cNvSpPr txBox="1">
            <a:spLocks noChangeArrowheads="1"/>
          </p:cNvSpPr>
          <p:nvPr/>
        </p:nvSpPr>
        <p:spPr bwMode="auto">
          <a:xfrm>
            <a:off x="2057400" y="341313"/>
            <a:ext cx="559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hink-tac-toe"/>
          <p:cNvPicPr>
            <a:picLocks noChangeAspect="1" noChangeArrowheads="1"/>
          </p:cNvPicPr>
          <p:nvPr/>
        </p:nvPicPr>
        <p:blipFill>
          <a:blip r:embed="rId2">
            <a:extLst>
              <a:ext uri="{28A0092B-C50C-407E-A947-70E740481C1C}">
                <a14:useLocalDpi xmlns:a14="http://schemas.microsoft.com/office/drawing/2010/main" val="0"/>
              </a:ext>
            </a:extLst>
          </a:blip>
          <a:srcRect l="11250" t="6250" r="11250" b="13542"/>
          <a:stretch>
            <a:fillRect/>
          </a:stretch>
        </p:blipFill>
        <p:spPr bwMode="auto">
          <a:xfrm>
            <a:off x="14478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4000" smtClean="0"/>
              <a:t>DIFFERENTIATED INSTRUCTION IS NOT…</a:t>
            </a:r>
          </a:p>
        </p:txBody>
      </p:sp>
      <p:sp>
        <p:nvSpPr>
          <p:cNvPr id="7171" name="Rectangle 3"/>
          <p:cNvSpPr>
            <a:spLocks noGrp="1" noChangeArrowheads="1"/>
          </p:cNvSpPr>
          <p:nvPr>
            <p:ph type="body" idx="1"/>
          </p:nvPr>
        </p:nvSpPr>
        <p:spPr/>
        <p:txBody>
          <a:bodyPr/>
          <a:lstStyle/>
          <a:p>
            <a:r>
              <a:rPr lang="en-US" altLang="en-US" smtClean="0"/>
              <a:t>An IEP for each student</a:t>
            </a:r>
          </a:p>
          <a:p>
            <a:r>
              <a:rPr lang="en-US" altLang="en-US" smtClean="0"/>
              <a:t>Unstructured</a:t>
            </a:r>
          </a:p>
          <a:p>
            <a:r>
              <a:rPr lang="en-US" altLang="en-US" smtClean="0"/>
              <a:t>Another word for tracking</a:t>
            </a:r>
          </a:p>
          <a:p>
            <a:r>
              <a:rPr lang="en-US" altLang="en-US" smtClean="0"/>
              <a:t>Giving additional busy work to accelerated students</a:t>
            </a:r>
          </a:p>
          <a:p>
            <a:r>
              <a:rPr lang="en-US" altLang="en-US" smtClean="0"/>
              <a:t>Watering down the curriculum</a:t>
            </a:r>
          </a:p>
          <a:p>
            <a:r>
              <a:rPr lang="en-US" altLang="en-US" smtClean="0"/>
              <a:t>A program, model, or recipe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257300" y="-1439863"/>
            <a:ext cx="3679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600" b="1">
                <a:latin typeface="Comic Sans MS" pitchFamily="66" charset="0"/>
                <a:ea typeface="Times" pitchFamily="18" charset="0"/>
                <a:cs typeface="Times New Roman" pitchFamily="18" charset="0"/>
              </a:rPr>
              <a:t>Biome Think-Tac-Toe</a:t>
            </a:r>
            <a:endParaRPr lang="en-US" altLang="en-US">
              <a:ea typeface="Times" pitchFamily="18" charset="0"/>
              <a:cs typeface="Times New Roman" pitchFamily="18" charset="0"/>
            </a:endParaRPr>
          </a:p>
        </p:txBody>
      </p:sp>
      <p:graphicFrame>
        <p:nvGraphicFramePr>
          <p:cNvPr id="577539" name="Group 3"/>
          <p:cNvGraphicFramePr>
            <a:graphicFrameLocks noGrp="1"/>
          </p:cNvGraphicFramePr>
          <p:nvPr/>
        </p:nvGraphicFramePr>
        <p:xfrm>
          <a:off x="0" y="0"/>
          <a:ext cx="9144000" cy="6858001"/>
        </p:xfrm>
        <a:graphic>
          <a:graphicData uri="http://schemas.openxmlformats.org/drawingml/2006/table">
            <a:tbl>
              <a:tblPr/>
              <a:tblGrid>
                <a:gridCol w="2973388"/>
                <a:gridCol w="3562350"/>
                <a:gridCol w="2608262"/>
              </a:tblGrid>
              <a:tr h="228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Comic Sans MS" pitchFamily="66" charset="0"/>
                        <a:ea typeface="Times"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ea typeface="Times" charset="0"/>
                          <a:cs typeface="Times New Roman" pitchFamily="18" charset="0"/>
                        </a:rPr>
                        <a:t>Compare and Contrast</a:t>
                      </a:r>
                      <a:endParaRPr kumimoji="0" lang="en-US" sz="1200" b="0" i="0" u="none" strike="noStrike" cap="none" normalizeH="0" baseline="0" smtClean="0">
                        <a:ln>
                          <a:noFill/>
                        </a:ln>
                        <a:solidFill>
                          <a:schemeClr val="tx1"/>
                        </a:solidFill>
                        <a:effectLst/>
                        <a:latin typeface="Times New Roman" pitchFamily="18" charset="0"/>
                        <a:ea typeface="Times"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Use </a:t>
                      </a:r>
                      <a:r>
                        <a:rPr kumimoji="0" lang="en-US" sz="1400" b="0" i="1" u="none" strike="noStrike" cap="none" normalizeH="0" baseline="0" smtClean="0">
                          <a:ln>
                            <a:noFill/>
                          </a:ln>
                          <a:solidFill>
                            <a:schemeClr val="tx1"/>
                          </a:solidFill>
                          <a:effectLst/>
                          <a:latin typeface="Comic Sans MS" pitchFamily="66" charset="0"/>
                          <a:ea typeface="Times" charset="0"/>
                          <a:cs typeface="Times New Roman" pitchFamily="18" charset="0"/>
                        </a:rPr>
                        <a:t>Inspiration</a:t>
                      </a: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 in the Student Aps folder to create a graphic organizer that compares two biomes.  If you do not have computer privileges create a Venn diagram on your own paper.</a:t>
                      </a:r>
                      <a:endParaRPr kumimoji="0" lang="en-US" sz="2000" b="0" i="0" u="none" strike="noStrike" cap="none" normalizeH="0" baseline="0" smtClean="0">
                        <a:ln>
                          <a:noFill/>
                        </a:ln>
                        <a:solidFill>
                          <a:schemeClr val="tx1"/>
                        </a:solidFill>
                        <a:effectLst/>
                        <a:latin typeface="Arial"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ea typeface="Times" charset="0"/>
                          <a:cs typeface="Times New Roman" pitchFamily="18" charset="0"/>
                        </a:rPr>
                        <a:t>Written Document Analysis</a:t>
                      </a:r>
                      <a:endParaRPr kumimoji="0" lang="en-US" sz="1200" b="0" i="0" u="none" strike="noStrike" cap="none" normalizeH="0" baseline="0" smtClean="0">
                        <a:ln>
                          <a:noFill/>
                        </a:ln>
                        <a:solidFill>
                          <a:schemeClr val="tx1"/>
                        </a:solidFill>
                        <a:effectLst/>
                        <a:latin typeface="Times New Roman" pitchFamily="18" charset="0"/>
                        <a:ea typeface="Times"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Analyze the provided primary source document using the Document Analysis Worksheet.</a:t>
                      </a:r>
                      <a:endParaRPr kumimoji="0" lang="en-US" sz="2000" b="0" i="0" u="none" strike="noStrike" cap="none" normalizeH="0" baseline="0" smtClean="0">
                        <a:ln>
                          <a:noFill/>
                        </a:ln>
                        <a:solidFill>
                          <a:schemeClr val="tx1"/>
                        </a:solidFill>
                        <a:effectLst/>
                        <a:latin typeface="Arial"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ea typeface="Times" charset="0"/>
                          <a:cs typeface="Times New Roman" pitchFamily="18" charset="0"/>
                        </a:rPr>
                        <a:t>Read-a-Picture</a:t>
                      </a:r>
                      <a:endParaRPr kumimoji="0" lang="en-US" sz="1200" b="0" i="0" u="none" strike="noStrike" cap="none" normalizeH="0" baseline="0" smtClean="0">
                        <a:ln>
                          <a:noFill/>
                        </a:ln>
                        <a:solidFill>
                          <a:schemeClr val="tx1"/>
                        </a:solidFill>
                        <a:effectLst/>
                        <a:latin typeface="Times New Roman" pitchFamily="18" charset="0"/>
                        <a:ea typeface="Times"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Use the provided questions to analyze a provided picture of one of the seven biomes.</a:t>
                      </a:r>
                      <a:endParaRPr kumimoji="0" lang="en-US" sz="2000" b="0" i="0" u="none" strike="noStrike" cap="none" normalizeH="0" baseline="0" smtClean="0">
                        <a:ln>
                          <a:noFill/>
                        </a:ln>
                        <a:solidFill>
                          <a:schemeClr val="tx1"/>
                        </a:solidFill>
                        <a:effectLst/>
                        <a:latin typeface="Arial"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4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ea typeface="Times" charset="0"/>
                          <a:cs typeface="Times New Roman" pitchFamily="18" charset="0"/>
                        </a:rPr>
                        <a:t>Kinesthetic Testing Tactics</a:t>
                      </a:r>
                      <a:endParaRPr kumimoji="0" lang="en-US" sz="1200" b="0" i="0" u="none" strike="noStrike" cap="none" normalizeH="0" baseline="0" smtClean="0">
                        <a:ln>
                          <a:noFill/>
                        </a:ln>
                        <a:solidFill>
                          <a:schemeClr val="tx1"/>
                        </a:solidFill>
                        <a:effectLst/>
                        <a:latin typeface="Times New Roman" pitchFamily="18" charset="0"/>
                        <a:ea typeface="Times"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Use the provided words to write sentences showing the relationships of the cards.  Shuffle the cards and then lay them out in 3 rows of 3.  You should write 8 sentences: 3 for the 3 rows going across, 3 for the 3 rows going down, and 2 for the diagonals.</a:t>
                      </a:r>
                      <a:endParaRPr kumimoji="0" lang="en-US" sz="2000" b="0" i="0" u="none" strike="noStrike" cap="none" normalizeH="0" baseline="0" smtClean="0">
                        <a:ln>
                          <a:noFill/>
                        </a:ln>
                        <a:solidFill>
                          <a:schemeClr val="tx1"/>
                        </a:solidFill>
                        <a:effectLst/>
                        <a:latin typeface="Arial"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ea typeface="Times" charset="0"/>
                          <a:cs typeface="Times New Roman" pitchFamily="18" charset="0"/>
                        </a:rPr>
                        <a:t>A Wrinkle in Time</a:t>
                      </a:r>
                      <a:endParaRPr kumimoji="0" lang="en-US" sz="1200" b="0" i="0" u="none" strike="noStrike" cap="none" normalizeH="0" baseline="0" smtClean="0">
                        <a:ln>
                          <a:noFill/>
                        </a:ln>
                        <a:solidFill>
                          <a:schemeClr val="tx1"/>
                        </a:solidFill>
                        <a:effectLst/>
                        <a:latin typeface="Times New Roman" pitchFamily="18" charset="0"/>
                        <a:ea typeface="Times"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Use the </a:t>
                      </a:r>
                      <a:r>
                        <a:rPr kumimoji="0" lang="en-US" sz="1400" b="0" i="1" u="none" strike="noStrike" cap="none" normalizeH="0" baseline="0" smtClean="0">
                          <a:ln>
                            <a:noFill/>
                          </a:ln>
                          <a:solidFill>
                            <a:schemeClr val="tx1"/>
                          </a:solidFill>
                          <a:effectLst/>
                          <a:latin typeface="Comic Sans MS" pitchFamily="66" charset="0"/>
                          <a:ea typeface="Times" charset="0"/>
                          <a:cs typeface="Times New Roman" pitchFamily="18" charset="0"/>
                        </a:rPr>
                        <a:t>Timeliner</a:t>
                      </a: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 software in the Student Aps folder to create a timeline of the seasons of one biome.</a:t>
                      </a:r>
                      <a:endParaRPr kumimoji="0" lang="en-US" sz="2000" b="0" i="0" u="none" strike="noStrike" cap="none" normalizeH="0" baseline="0" smtClean="0">
                        <a:ln>
                          <a:noFill/>
                        </a:ln>
                        <a:solidFill>
                          <a:schemeClr val="tx1"/>
                        </a:solidFill>
                        <a:effectLst/>
                        <a:latin typeface="Arial"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ea typeface="Times" charset="0"/>
                          <a:cs typeface="Times New Roman" pitchFamily="18" charset="0"/>
                        </a:rPr>
                        <a:t>Walk a Mile in my Footsteps</a:t>
                      </a:r>
                      <a:endParaRPr kumimoji="0" lang="en-US" sz="1200" b="0" i="0" u="none" strike="noStrike" cap="none" normalizeH="0" baseline="0" smtClean="0">
                        <a:ln>
                          <a:noFill/>
                        </a:ln>
                        <a:solidFill>
                          <a:schemeClr val="tx1"/>
                        </a:solidFill>
                        <a:effectLst/>
                        <a:latin typeface="Times New Roman" pitchFamily="18" charset="0"/>
                        <a:ea typeface="Times"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Create footprints to represent a biome.  One footprint must contain written information while the other contains only pictorial representations.</a:t>
                      </a:r>
                      <a:endParaRPr kumimoji="0" lang="en-US" sz="2000" b="0" i="0" u="none" strike="noStrike" cap="none" normalizeH="0" baseline="0" smtClean="0">
                        <a:ln>
                          <a:noFill/>
                        </a:ln>
                        <a:solidFill>
                          <a:schemeClr val="tx1"/>
                        </a:solidFill>
                        <a:effectLst/>
                        <a:latin typeface="Arial"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ea typeface="Times" charset="0"/>
                          <a:cs typeface="Times New Roman" pitchFamily="18" charset="0"/>
                        </a:rPr>
                        <a:t>Jeopardy using Power Point</a:t>
                      </a:r>
                      <a:endParaRPr kumimoji="0" lang="en-US" sz="1200" b="0" i="0" u="none" strike="noStrike" cap="none" normalizeH="0" baseline="0" smtClean="0">
                        <a:ln>
                          <a:noFill/>
                        </a:ln>
                        <a:solidFill>
                          <a:schemeClr val="tx1"/>
                        </a:solidFill>
                        <a:effectLst/>
                        <a:latin typeface="Times New Roman" pitchFamily="18" charset="0"/>
                        <a:ea typeface="Times"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Use a </a:t>
                      </a:r>
                      <a:r>
                        <a:rPr kumimoji="0" lang="en-US" sz="1400" b="0" i="1" u="none" strike="noStrike" cap="none" normalizeH="0" baseline="0" smtClean="0">
                          <a:ln>
                            <a:noFill/>
                          </a:ln>
                          <a:solidFill>
                            <a:schemeClr val="tx1"/>
                          </a:solidFill>
                          <a:effectLst/>
                          <a:latin typeface="Comic Sans MS" pitchFamily="66" charset="0"/>
                          <a:ea typeface="Times" charset="0"/>
                          <a:cs typeface="Times New Roman" pitchFamily="18" charset="0"/>
                        </a:rPr>
                        <a:t>Microsoft PowerPoint</a:t>
                      </a: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 template to create a Jeopardy type game that reviews information on the biomes.</a:t>
                      </a:r>
                      <a:endParaRPr kumimoji="0" lang="en-US" sz="2000" b="0" i="0" u="none" strike="noStrike" cap="none" normalizeH="0" baseline="0" smtClean="0">
                        <a:ln>
                          <a:noFill/>
                        </a:ln>
                        <a:solidFill>
                          <a:schemeClr val="tx1"/>
                        </a:solidFill>
                        <a:effectLst/>
                        <a:latin typeface="Arial"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ea typeface="Times" charset="0"/>
                          <a:cs typeface="Times New Roman" pitchFamily="18" charset="0"/>
                        </a:rPr>
                        <a:t>Create a Brochure</a:t>
                      </a:r>
                      <a:endParaRPr kumimoji="0" lang="en-US" sz="1200" b="0" i="0" u="none" strike="noStrike" cap="none" normalizeH="0" baseline="0" smtClean="0">
                        <a:ln>
                          <a:noFill/>
                        </a:ln>
                        <a:solidFill>
                          <a:schemeClr val="tx1"/>
                        </a:solidFill>
                        <a:effectLst/>
                        <a:latin typeface="Times New Roman" pitchFamily="18" charset="0"/>
                        <a:ea typeface="Times"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Go to the website www.mybrochuremaker.com</a:t>
                      </a:r>
                      <a:endParaRPr kumimoji="0" lang="en-US" sz="1200" b="0" i="0" u="none" strike="noStrike" cap="none" normalizeH="0" baseline="0" smtClean="0">
                        <a:ln>
                          <a:noFill/>
                        </a:ln>
                        <a:solidFill>
                          <a:schemeClr val="tx1"/>
                        </a:solidFill>
                        <a:effectLst/>
                        <a:latin typeface="Times New Roman" pitchFamily="18" charset="0"/>
                        <a:ea typeface="Times"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Create a travel brochure that includes information needed by people considering taking a vacation in one of the biomes.</a:t>
                      </a:r>
                      <a:endParaRPr kumimoji="0" lang="en-US" sz="2000" b="0" i="0" u="none" strike="noStrike" cap="none" normalizeH="0" baseline="0" smtClean="0">
                        <a:ln>
                          <a:noFill/>
                        </a:ln>
                        <a:solidFill>
                          <a:schemeClr val="tx1"/>
                        </a:solidFill>
                        <a:effectLst/>
                        <a:latin typeface="Arial"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ea typeface="Times" charset="0"/>
                          <a:cs typeface="Times New Roman" pitchFamily="18" charset="0"/>
                        </a:rPr>
                        <a:t>Make Your Case</a:t>
                      </a:r>
                      <a:endParaRPr kumimoji="0" lang="en-US" sz="1200" b="0" i="0" u="none" strike="noStrike" cap="none" normalizeH="0" baseline="0" smtClean="0">
                        <a:ln>
                          <a:noFill/>
                        </a:ln>
                        <a:solidFill>
                          <a:schemeClr val="tx1"/>
                        </a:solidFill>
                        <a:effectLst/>
                        <a:latin typeface="Times New Roman" pitchFamily="18" charset="0"/>
                        <a:ea typeface="Times"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Use a </a:t>
                      </a:r>
                      <a:r>
                        <a:rPr kumimoji="0" lang="en-US" sz="1400" b="0" i="1" u="none" strike="noStrike" cap="none" normalizeH="0" baseline="0" smtClean="0">
                          <a:ln>
                            <a:noFill/>
                          </a:ln>
                          <a:solidFill>
                            <a:schemeClr val="tx1"/>
                          </a:solidFill>
                          <a:effectLst/>
                          <a:latin typeface="Comic Sans MS" pitchFamily="66" charset="0"/>
                          <a:ea typeface="Times" charset="0"/>
                          <a:cs typeface="Times New Roman" pitchFamily="18" charset="0"/>
                        </a:rPr>
                        <a:t>Microsoft Word</a:t>
                      </a:r>
                      <a:r>
                        <a:rPr kumimoji="0" lang="en-US" sz="1400" b="0" i="0" u="none" strike="noStrike" cap="none" normalizeH="0" baseline="0" smtClean="0">
                          <a:ln>
                            <a:noFill/>
                          </a:ln>
                          <a:solidFill>
                            <a:schemeClr val="tx1"/>
                          </a:solidFill>
                          <a:effectLst/>
                          <a:latin typeface="Comic Sans MS" pitchFamily="66" charset="0"/>
                          <a:ea typeface="Times" charset="0"/>
                          <a:cs typeface="Times New Roman" pitchFamily="18" charset="0"/>
                        </a:rPr>
                        <a:t> template to create a CD Jewel Case Label related to a selected biome.  Include a band name, song titles and production notes that relate to that biome.</a:t>
                      </a:r>
                      <a:endParaRPr kumimoji="0" lang="en-US" sz="2000" b="0" i="0" u="none" strike="noStrike" cap="none" normalizeH="0" baseline="0" smtClean="0">
                        <a:ln>
                          <a:noFill/>
                        </a:ln>
                        <a:solidFill>
                          <a:schemeClr val="tx1"/>
                        </a:solidFill>
                        <a:effectLst/>
                        <a:latin typeface="Arial"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RAFT WRITING ASSIGNMENTS</a:t>
            </a:r>
          </a:p>
        </p:txBody>
      </p:sp>
      <p:graphicFrame>
        <p:nvGraphicFramePr>
          <p:cNvPr id="107523" name="Group 3"/>
          <p:cNvGraphicFramePr>
            <a:graphicFrameLocks noGrp="1"/>
          </p:cNvGraphicFramePr>
          <p:nvPr>
            <p:ph idx="1"/>
          </p:nvPr>
        </p:nvGraphicFramePr>
        <p:xfrm>
          <a:off x="228600" y="1981200"/>
          <a:ext cx="8915400" cy="5097520"/>
        </p:xfrm>
        <a:graphic>
          <a:graphicData uri="http://schemas.openxmlformats.org/drawingml/2006/table">
            <a:tbl>
              <a:tblPr/>
              <a:tblGrid>
                <a:gridCol w="2230438"/>
                <a:gridCol w="2227262"/>
                <a:gridCol w="2230438"/>
                <a:gridCol w="2227262"/>
              </a:tblGrid>
              <a:tr h="617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ROLE</a:t>
                      </a: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AUDIENCE</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FORMAT</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TOPIC</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4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Semicolon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Lung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Tree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Young Chromosome</a:t>
                      </a: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Middle School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Student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Owner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Urban Sprawl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Experienced Chromosome</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Diary Entry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Owner’s Guide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Editorial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Picture Book</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I Wish You Really Understood Where I Belong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Maximizing Product Life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My Life is Worth Saving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What Becomes of us in Mitosis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a"/>
          <p:cNvPicPr>
            <a:picLocks noChangeAspect="1" noChangeArrowheads="1"/>
          </p:cNvPicPr>
          <p:nvPr/>
        </p:nvPicPr>
        <p:blipFill>
          <a:blip r:embed="rId2">
            <a:extLst>
              <a:ext uri="{28A0092B-C50C-407E-A947-70E740481C1C}">
                <a14:useLocalDpi xmlns:a14="http://schemas.microsoft.com/office/drawing/2010/main" val="0"/>
              </a:ext>
            </a:extLst>
          </a:blip>
          <a:srcRect l="10458" t="11111" r="12465" b="22223"/>
          <a:stretch>
            <a:fillRect/>
          </a:stretch>
        </p:blipFill>
        <p:spPr bwMode="auto">
          <a:xfrm>
            <a:off x="1600200" y="0"/>
            <a:ext cx="579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152400"/>
            <a:ext cx="7924800" cy="990600"/>
          </a:xfrm>
        </p:spPr>
        <p:txBody>
          <a:bodyPr/>
          <a:lstStyle/>
          <a:p>
            <a:pPr eaLnBrk="1" hangingPunct="1"/>
            <a:r>
              <a:rPr lang="en-US" altLang="en-US" sz="2400" smtClean="0"/>
              <a:t>DIRECTIONS:  PICK ONE OF THESE</a:t>
            </a:r>
          </a:p>
        </p:txBody>
      </p:sp>
      <p:graphicFrame>
        <p:nvGraphicFramePr>
          <p:cNvPr id="112643" name="Group 3"/>
          <p:cNvGraphicFramePr>
            <a:graphicFrameLocks noGrp="1"/>
          </p:cNvGraphicFramePr>
          <p:nvPr>
            <p:ph idx="1"/>
          </p:nvPr>
        </p:nvGraphicFramePr>
        <p:xfrm>
          <a:off x="838200" y="1219200"/>
          <a:ext cx="8153400" cy="5578475"/>
        </p:xfrm>
        <a:graphic>
          <a:graphicData uri="http://schemas.openxmlformats.org/drawingml/2006/table">
            <a:tbl>
              <a:tblPr/>
              <a:tblGrid>
                <a:gridCol w="1924050"/>
                <a:gridCol w="1922463"/>
                <a:gridCol w="1924050"/>
                <a:gridCol w="2382837"/>
              </a:tblGrid>
              <a:tr h="914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ROLE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AUDIENCE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FORMAT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TOPIC</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The Earth</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Aliens who might want to live on Earth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 written set of rules with reasons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What you need to know and do if you want to live here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An endangered animal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Humans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 poster with an exhibit card to explain 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Why I need you and you can help save me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 natural resource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Our class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 speech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What people need to know about using us well</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34" name="Text Box 30"/>
          <p:cNvSpPr txBox="1">
            <a:spLocks noChangeArrowheads="1"/>
          </p:cNvSpPr>
          <p:nvPr/>
        </p:nvSpPr>
        <p:spPr bwMode="auto">
          <a:xfrm>
            <a:off x="7604125" y="6361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58" name="Group 2"/>
          <p:cNvGraphicFramePr>
            <a:graphicFrameLocks noGrp="1"/>
          </p:cNvGraphicFramePr>
          <p:nvPr>
            <p:ph/>
          </p:nvPr>
        </p:nvGraphicFramePr>
        <p:xfrm>
          <a:off x="838200" y="161925"/>
          <a:ext cx="8153400" cy="6537326"/>
        </p:xfrm>
        <a:graphic>
          <a:graphicData uri="http://schemas.openxmlformats.org/drawingml/2006/table">
            <a:tbl>
              <a:tblPr/>
              <a:tblGrid>
                <a:gridCol w="1912938"/>
                <a:gridCol w="1912937"/>
                <a:gridCol w="1889125"/>
                <a:gridCol w="182563"/>
                <a:gridCol w="2255837"/>
              </a:tblGrid>
              <a:tr h="579120">
                <a:tc gridSpan="5">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pitchFamily="34" charset="0"/>
                        </a:rPr>
                        <a:t>R.A.F.T.</a:t>
                      </a:r>
                      <a:endParaRPr kumimoji="0" lang="en-US" sz="2000" b="0" i="0" u="none" strike="noStrike" cap="none" normalizeH="0" baseline="0" smtClean="0">
                        <a:ln>
                          <a:noFill/>
                        </a:ln>
                        <a:solidFill>
                          <a:schemeClr val="tx1"/>
                        </a:solidFill>
                        <a:effectLst/>
                        <a:latin typeface="Arial" pitchFamily="34"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579120">
                <a:tc gridSpan="5">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pitchFamily="34" charset="0"/>
                        </a:rPr>
                        <a:t>THE GREAT DEPRESSION</a:t>
                      </a:r>
                      <a:endParaRPr kumimoji="0" lang="en-US" sz="2000" b="0" i="0" u="none" strike="noStrike" cap="none" normalizeH="0" baseline="0" smtClean="0">
                        <a:ln>
                          <a:noFill/>
                        </a:ln>
                        <a:solidFill>
                          <a:schemeClr val="tx1"/>
                        </a:solidFill>
                        <a:effectLst/>
                        <a:latin typeface="Arial" pitchFamily="34" charset="0"/>
                      </a:endParaRPr>
                    </a:p>
                  </a:txBody>
                  <a:tcPr anchor="b" horzOverflow="overflow">
                    <a:lnL cap="flat">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4572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rPr>
                        <a:t>ROLE</a:t>
                      </a:r>
                      <a:endParaRPr kumimoji="0" lang="en-US"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rPr>
                        <a:t>AUDIENCE</a:t>
                      </a:r>
                      <a:endParaRPr kumimoji="0" lang="en-US"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rPr>
                        <a:t>FORMAT</a:t>
                      </a:r>
                      <a:endParaRPr kumimoji="0" lang="en-US"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rPr>
                        <a:t>TOPIC</a:t>
                      </a:r>
                      <a:endParaRPr kumimoji="0" lang="en-US"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960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FDR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Public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Candidacy Speech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Hope for the Future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00584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Unemployed Factory Worker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Friend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Letter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Looking for Work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95885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St. Louis Post Dispatch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Public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Editorial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Causes/Effects of the Depression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960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Woman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Self</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Diary Entry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Surviving during Depression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228600"/>
            <a:ext cx="7924800" cy="685800"/>
          </a:xfrm>
        </p:spPr>
        <p:txBody>
          <a:bodyPr/>
          <a:lstStyle/>
          <a:p>
            <a:pPr eaLnBrk="1" hangingPunct="1"/>
            <a:r>
              <a:rPr lang="en-US" altLang="en-US" smtClean="0"/>
              <a:t>Pre-Algebra RAFT</a:t>
            </a:r>
          </a:p>
        </p:txBody>
      </p:sp>
      <p:graphicFrame>
        <p:nvGraphicFramePr>
          <p:cNvPr id="225283" name="Group 3"/>
          <p:cNvGraphicFramePr>
            <a:graphicFrameLocks noGrp="1"/>
          </p:cNvGraphicFramePr>
          <p:nvPr>
            <p:ph idx="1"/>
          </p:nvPr>
        </p:nvGraphicFramePr>
        <p:xfrm>
          <a:off x="838200" y="990600"/>
          <a:ext cx="8153400" cy="6140451"/>
        </p:xfrm>
        <a:graphic>
          <a:graphicData uri="http://schemas.openxmlformats.org/drawingml/2006/table">
            <a:tbl>
              <a:tblPr/>
              <a:tblGrid>
                <a:gridCol w="1924050"/>
                <a:gridCol w="1922463"/>
                <a:gridCol w="1716087"/>
                <a:gridCol w="2590800"/>
              </a:tblGrid>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ROLE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AUDIENCE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FORMAT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TOPIC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Coefficient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Variable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E-mail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We belong together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Balance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Advice Column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Keep me in mind when solving problems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Variable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Humans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Monologue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All that I can be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Variable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Algebra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Instruction Manual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How and why to isolate 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9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Algebra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Public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Passionate plea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Why you really need 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457200"/>
          <a:ext cx="8686800" cy="5571744"/>
        </p:xfrm>
        <a:graphic>
          <a:graphicData uri="http://schemas.openxmlformats.org/drawingml/2006/table">
            <a:tbl>
              <a:tblPr>
                <a:tableStyleId>{08FB837D-C827-4EFA-A057-4D05807E0F7C}</a:tableStyleId>
              </a:tblPr>
              <a:tblGrid>
                <a:gridCol w="2228850"/>
                <a:gridCol w="2152650"/>
                <a:gridCol w="2152650"/>
                <a:gridCol w="2152650"/>
              </a:tblGrid>
              <a:tr h="0">
                <a:tc>
                  <a:txBody>
                    <a:bodyPr/>
                    <a:lstStyle/>
                    <a:p>
                      <a:pPr marL="0" marR="0" algn="ctr">
                        <a:lnSpc>
                          <a:spcPct val="115000"/>
                        </a:lnSpc>
                        <a:spcBef>
                          <a:spcPts val="0"/>
                        </a:spcBef>
                        <a:spcAft>
                          <a:spcPts val="1000"/>
                        </a:spcAft>
                      </a:pPr>
                      <a:r>
                        <a:rPr lang="en-US" sz="1600" dirty="0"/>
                        <a:t>Role</a:t>
                      </a:r>
                      <a:endParaRPr lang="en-US" sz="1600" dirty="0">
                        <a:latin typeface="Times New Roman" pitchFamily="18" charset="0"/>
                        <a:ea typeface="Calibri"/>
                        <a:cs typeface="Times New Roman" pitchFamily="18" charset="0"/>
                      </a:endParaRPr>
                    </a:p>
                  </a:txBody>
                  <a:tcPr marL="19050" marR="19050" marT="19050" marB="19050" anchor="ctr"/>
                </a:tc>
                <a:tc>
                  <a:txBody>
                    <a:bodyPr/>
                    <a:lstStyle/>
                    <a:p>
                      <a:pPr marL="0" marR="0" algn="ctr">
                        <a:lnSpc>
                          <a:spcPct val="115000"/>
                        </a:lnSpc>
                        <a:spcBef>
                          <a:spcPts val="0"/>
                        </a:spcBef>
                        <a:spcAft>
                          <a:spcPts val="1000"/>
                        </a:spcAft>
                      </a:pPr>
                      <a:r>
                        <a:rPr lang="en-US" sz="1600"/>
                        <a:t>Audience</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gn="ctr">
                        <a:lnSpc>
                          <a:spcPct val="115000"/>
                        </a:lnSpc>
                        <a:spcBef>
                          <a:spcPts val="0"/>
                        </a:spcBef>
                        <a:spcAft>
                          <a:spcPts val="1000"/>
                        </a:spcAft>
                      </a:pPr>
                      <a:r>
                        <a:rPr lang="en-US" sz="1600" dirty="0"/>
                        <a:t>Format</a:t>
                      </a:r>
                      <a:endParaRPr lang="en-US" sz="1600" dirty="0">
                        <a:latin typeface="Times New Roman" pitchFamily="18" charset="0"/>
                        <a:ea typeface="Calibri"/>
                        <a:cs typeface="Times New Roman" pitchFamily="18" charset="0"/>
                      </a:endParaRPr>
                    </a:p>
                  </a:txBody>
                  <a:tcPr marL="19050" marR="19050" marT="19050" marB="19050" anchor="ctr"/>
                </a:tc>
                <a:tc>
                  <a:txBody>
                    <a:bodyPr/>
                    <a:lstStyle/>
                    <a:p>
                      <a:pPr marL="0" marR="0" algn="ctr">
                        <a:lnSpc>
                          <a:spcPct val="115000"/>
                        </a:lnSpc>
                        <a:spcBef>
                          <a:spcPts val="0"/>
                        </a:spcBef>
                        <a:spcAft>
                          <a:spcPts val="1000"/>
                        </a:spcAft>
                      </a:pPr>
                      <a:r>
                        <a:rPr lang="en-US" sz="1600"/>
                        <a:t>Topic</a:t>
                      </a:r>
                      <a:endParaRPr lang="en-US" sz="1600">
                        <a:latin typeface="Times New Roman" pitchFamily="18" charset="0"/>
                        <a:ea typeface="Calibri"/>
                        <a:cs typeface="Times New Roman" pitchFamily="18" charset="0"/>
                      </a:endParaRPr>
                    </a:p>
                  </a:txBody>
                  <a:tcPr marL="19050" marR="19050" marT="19050" marB="19050" anchor="ctr"/>
                </a:tc>
              </a:tr>
              <a:tr h="0">
                <a:tc>
                  <a:txBody>
                    <a:bodyPr/>
                    <a:lstStyle/>
                    <a:p>
                      <a:pPr marL="0" marR="0">
                        <a:lnSpc>
                          <a:spcPct val="115000"/>
                        </a:lnSpc>
                        <a:spcBef>
                          <a:spcPts val="0"/>
                        </a:spcBef>
                        <a:spcAft>
                          <a:spcPts val="0"/>
                        </a:spcAft>
                      </a:pPr>
                      <a:r>
                        <a:rPr lang="en-US" sz="1600" dirty="0"/>
                        <a:t>Chemist</a:t>
                      </a:r>
                      <a:endParaRPr lang="en-US" sz="1600" dirty="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Chemical company</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Instructions</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Combinations to avoid</a:t>
                      </a:r>
                      <a:endParaRPr lang="en-US" sz="1600">
                        <a:latin typeface="Times New Roman" pitchFamily="18" charset="0"/>
                        <a:ea typeface="Calibri"/>
                        <a:cs typeface="Times New Roman" pitchFamily="18" charset="0"/>
                      </a:endParaRPr>
                    </a:p>
                  </a:txBody>
                  <a:tcPr marL="19050" marR="19050" marT="19050" marB="19050" anchor="ctr"/>
                </a:tc>
              </a:tr>
              <a:tr h="0">
                <a:tc>
                  <a:txBody>
                    <a:bodyPr/>
                    <a:lstStyle/>
                    <a:p>
                      <a:pPr marL="0" marR="0">
                        <a:lnSpc>
                          <a:spcPct val="115000"/>
                        </a:lnSpc>
                        <a:spcBef>
                          <a:spcPts val="0"/>
                        </a:spcBef>
                        <a:spcAft>
                          <a:spcPts val="0"/>
                        </a:spcAft>
                      </a:pPr>
                      <a:r>
                        <a:rPr lang="en-US" sz="1600"/>
                        <a:t>Wheat Thin</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Other Wheat Thins</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Travel Guide</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Journey through the digestive system</a:t>
                      </a:r>
                      <a:endParaRPr lang="en-US" sz="1600">
                        <a:latin typeface="Times New Roman" pitchFamily="18" charset="0"/>
                        <a:ea typeface="Calibri"/>
                        <a:cs typeface="Times New Roman" pitchFamily="18" charset="0"/>
                      </a:endParaRPr>
                    </a:p>
                  </a:txBody>
                  <a:tcPr marL="19050" marR="19050" marT="19050" marB="19050" anchor="ctr"/>
                </a:tc>
              </a:tr>
              <a:tr h="0">
                <a:tc>
                  <a:txBody>
                    <a:bodyPr/>
                    <a:lstStyle/>
                    <a:p>
                      <a:pPr marL="0" marR="0">
                        <a:lnSpc>
                          <a:spcPct val="115000"/>
                        </a:lnSpc>
                        <a:spcBef>
                          <a:spcPts val="0"/>
                        </a:spcBef>
                        <a:spcAft>
                          <a:spcPts val="0"/>
                        </a:spcAft>
                      </a:pPr>
                      <a:r>
                        <a:rPr lang="en-US" sz="1600"/>
                        <a:t>Plant</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Sun</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Thank-you note</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dirty="0"/>
                        <a:t>Sun's role in plant's growth</a:t>
                      </a:r>
                      <a:endParaRPr lang="en-US" sz="1600" dirty="0">
                        <a:latin typeface="Times New Roman" pitchFamily="18" charset="0"/>
                        <a:ea typeface="Calibri"/>
                        <a:cs typeface="Times New Roman" pitchFamily="18" charset="0"/>
                      </a:endParaRPr>
                    </a:p>
                  </a:txBody>
                  <a:tcPr marL="19050" marR="19050" marT="19050" marB="19050" anchor="ctr"/>
                </a:tc>
              </a:tr>
              <a:tr h="0">
                <a:tc>
                  <a:txBody>
                    <a:bodyPr/>
                    <a:lstStyle/>
                    <a:p>
                      <a:pPr marL="0" marR="0">
                        <a:lnSpc>
                          <a:spcPct val="115000"/>
                        </a:lnSpc>
                        <a:spcBef>
                          <a:spcPts val="0"/>
                        </a:spcBef>
                        <a:spcAft>
                          <a:spcPts val="0"/>
                        </a:spcAft>
                      </a:pPr>
                      <a:r>
                        <a:rPr lang="en-US" sz="1600" dirty="0"/>
                        <a:t>Zero</a:t>
                      </a:r>
                      <a:endParaRPr lang="en-US" sz="1600" dirty="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Whole numbers</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Campaign speech</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dirty="0"/>
                        <a:t>Importance of the number 0</a:t>
                      </a:r>
                      <a:endParaRPr lang="en-US" sz="1600" dirty="0">
                        <a:latin typeface="Times New Roman" pitchFamily="18" charset="0"/>
                        <a:ea typeface="Calibri"/>
                        <a:cs typeface="Times New Roman" pitchFamily="18" charset="0"/>
                      </a:endParaRPr>
                    </a:p>
                  </a:txBody>
                  <a:tcPr marL="19050" marR="19050" marT="19050" marB="19050" anchor="ctr"/>
                </a:tc>
              </a:tr>
              <a:tr h="0">
                <a:tc>
                  <a:txBody>
                    <a:bodyPr/>
                    <a:lstStyle/>
                    <a:p>
                      <a:pPr marL="0" marR="0">
                        <a:lnSpc>
                          <a:spcPct val="115000"/>
                        </a:lnSpc>
                        <a:spcBef>
                          <a:spcPts val="0"/>
                        </a:spcBef>
                        <a:spcAft>
                          <a:spcPts val="0"/>
                        </a:spcAft>
                      </a:pPr>
                      <a:r>
                        <a:rPr lang="en-US" sz="1600" dirty="0"/>
                        <a:t>Exponent</a:t>
                      </a:r>
                      <a:endParaRPr lang="en-US" sz="1600" dirty="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Jury</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Instructions to the jury</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dirty="0"/>
                        <a:t>Laws of exponents</a:t>
                      </a:r>
                      <a:endParaRPr lang="en-US" sz="1600" dirty="0">
                        <a:latin typeface="Times New Roman" pitchFamily="18" charset="0"/>
                        <a:ea typeface="Calibri"/>
                        <a:cs typeface="Times New Roman" pitchFamily="18" charset="0"/>
                      </a:endParaRPr>
                    </a:p>
                  </a:txBody>
                  <a:tcPr marL="19050" marR="19050" marT="19050" marB="19050" anchor="ctr"/>
                </a:tc>
              </a:tr>
              <a:tr h="0">
                <a:tc>
                  <a:txBody>
                    <a:bodyPr/>
                    <a:lstStyle/>
                    <a:p>
                      <a:pPr marL="0" marR="0">
                        <a:lnSpc>
                          <a:spcPct val="115000"/>
                        </a:lnSpc>
                        <a:spcBef>
                          <a:spcPts val="0"/>
                        </a:spcBef>
                        <a:spcAft>
                          <a:spcPts val="0"/>
                        </a:spcAft>
                      </a:pPr>
                      <a:r>
                        <a:rPr lang="en-US" sz="1600" dirty="0"/>
                        <a:t>Water drop</a:t>
                      </a:r>
                      <a:endParaRPr lang="en-US" sz="1600" dirty="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Other water drops</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Travel guide</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dirty="0"/>
                        <a:t>Journey through water cycle</a:t>
                      </a:r>
                      <a:endParaRPr lang="en-US" sz="1600" dirty="0">
                        <a:latin typeface="Times New Roman" pitchFamily="18" charset="0"/>
                        <a:ea typeface="Calibri"/>
                        <a:cs typeface="Times New Roman" pitchFamily="18" charset="0"/>
                      </a:endParaRPr>
                    </a:p>
                  </a:txBody>
                  <a:tcPr marL="19050" marR="19050" marT="19050" marB="19050" anchor="ctr"/>
                </a:tc>
              </a:tr>
              <a:tr h="0">
                <a:tc>
                  <a:txBody>
                    <a:bodyPr/>
                    <a:lstStyle/>
                    <a:p>
                      <a:pPr marL="0" marR="0">
                        <a:lnSpc>
                          <a:spcPct val="115000"/>
                        </a:lnSpc>
                        <a:spcBef>
                          <a:spcPts val="0"/>
                        </a:spcBef>
                        <a:spcAft>
                          <a:spcPts val="0"/>
                        </a:spcAft>
                      </a:pPr>
                      <a:r>
                        <a:rPr lang="en-US" sz="1600" dirty="0"/>
                        <a:t>Limestone rock</a:t>
                      </a:r>
                      <a:endParaRPr lang="en-US" sz="1600" dirty="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Cave visitors</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Postcard</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Chemical weathering process</a:t>
                      </a:r>
                      <a:endParaRPr lang="en-US" sz="1600">
                        <a:latin typeface="Times New Roman" pitchFamily="18" charset="0"/>
                        <a:ea typeface="Calibri"/>
                        <a:cs typeface="Times New Roman" pitchFamily="18" charset="0"/>
                      </a:endParaRPr>
                    </a:p>
                  </a:txBody>
                  <a:tcPr marL="19050" marR="19050" marT="19050" marB="19050" anchor="ctr"/>
                </a:tc>
              </a:tr>
              <a:tr h="0">
                <a:tc>
                  <a:txBody>
                    <a:bodyPr/>
                    <a:lstStyle/>
                    <a:p>
                      <a:pPr marL="0" marR="0">
                        <a:lnSpc>
                          <a:spcPct val="115000"/>
                        </a:lnSpc>
                        <a:spcBef>
                          <a:spcPts val="0"/>
                        </a:spcBef>
                        <a:spcAft>
                          <a:spcPts val="0"/>
                        </a:spcAft>
                      </a:pPr>
                      <a:r>
                        <a:rPr lang="en-US" sz="1600"/>
                        <a:t>Statue</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Dear Abby readers</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Advice column</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dirty="0"/>
                        <a:t>Effect of acid rain</a:t>
                      </a:r>
                      <a:endParaRPr lang="en-US" sz="1600" dirty="0">
                        <a:latin typeface="Times New Roman" pitchFamily="18" charset="0"/>
                        <a:ea typeface="Calibri"/>
                        <a:cs typeface="Times New Roman" pitchFamily="18" charset="0"/>
                      </a:endParaRPr>
                    </a:p>
                  </a:txBody>
                  <a:tcPr marL="19050" marR="19050" marT="19050" marB="19050" anchor="ctr"/>
                </a:tc>
              </a:tr>
              <a:tr h="0">
                <a:tc>
                  <a:txBody>
                    <a:bodyPr/>
                    <a:lstStyle/>
                    <a:p>
                      <a:pPr marL="0" marR="0">
                        <a:lnSpc>
                          <a:spcPct val="115000"/>
                        </a:lnSpc>
                        <a:spcBef>
                          <a:spcPts val="0"/>
                        </a:spcBef>
                        <a:spcAft>
                          <a:spcPts val="0"/>
                        </a:spcAft>
                      </a:pPr>
                      <a:r>
                        <a:rPr lang="en-US" sz="1600" dirty="0"/>
                        <a:t>Bird</a:t>
                      </a:r>
                      <a:endParaRPr lang="en-US" sz="1600" dirty="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Wright Brothers</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Complaint</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New invention disrupts skies</a:t>
                      </a:r>
                      <a:endParaRPr lang="en-US" sz="1600">
                        <a:latin typeface="Times New Roman" pitchFamily="18" charset="0"/>
                        <a:ea typeface="Calibri"/>
                        <a:cs typeface="Times New Roman" pitchFamily="18" charset="0"/>
                      </a:endParaRPr>
                    </a:p>
                  </a:txBody>
                  <a:tcPr marL="19050" marR="19050" marT="19050" marB="19050" anchor="ctr"/>
                </a:tc>
              </a:tr>
              <a:tr h="0">
                <a:tc>
                  <a:txBody>
                    <a:bodyPr/>
                    <a:lstStyle/>
                    <a:p>
                      <a:pPr marL="0" marR="0">
                        <a:lnSpc>
                          <a:spcPct val="115000"/>
                        </a:lnSpc>
                        <a:spcBef>
                          <a:spcPts val="0"/>
                        </a:spcBef>
                        <a:spcAft>
                          <a:spcPts val="0"/>
                        </a:spcAft>
                      </a:pPr>
                      <a:r>
                        <a:rPr lang="en-US" sz="1600"/>
                        <a:t>21st Century Woman</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Susan B. Anthony</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a:t>Thank-you note</a:t>
                      </a:r>
                      <a:endParaRPr lang="en-US" sz="160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dirty="0"/>
                        <a:t>Women's Rights</a:t>
                      </a:r>
                      <a:endParaRPr lang="en-US" sz="1600" dirty="0">
                        <a:latin typeface="Times New Roman" pitchFamily="18" charset="0"/>
                        <a:ea typeface="Calibri"/>
                        <a:cs typeface="Times New Roman" pitchFamily="18" charset="0"/>
                      </a:endParaRPr>
                    </a:p>
                  </a:txBody>
                  <a:tcPr marL="19050" marR="19050" marT="19050" marB="19050" anchor="ctr"/>
                </a:tc>
              </a:tr>
              <a:tr h="0">
                <a:tc>
                  <a:txBody>
                    <a:bodyPr/>
                    <a:lstStyle/>
                    <a:p>
                      <a:pPr marL="0" marR="0">
                        <a:lnSpc>
                          <a:spcPct val="115000"/>
                        </a:lnSpc>
                        <a:spcBef>
                          <a:spcPts val="0"/>
                        </a:spcBef>
                        <a:spcAft>
                          <a:spcPts val="0"/>
                        </a:spcAft>
                      </a:pPr>
                      <a:r>
                        <a:rPr lang="en-US" sz="1600" dirty="0"/>
                        <a:t>Community helper</a:t>
                      </a:r>
                      <a:endParaRPr lang="en-US" sz="1600" dirty="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dirty="0"/>
                        <a:t>Community</a:t>
                      </a:r>
                      <a:endParaRPr lang="en-US" sz="1600" dirty="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dirty="0"/>
                        <a:t>Speech</a:t>
                      </a:r>
                      <a:endParaRPr lang="en-US" sz="1600" dirty="0">
                        <a:latin typeface="Times New Roman" pitchFamily="18" charset="0"/>
                        <a:ea typeface="Calibri"/>
                        <a:cs typeface="Times New Roman" pitchFamily="18" charset="0"/>
                      </a:endParaRPr>
                    </a:p>
                  </a:txBody>
                  <a:tcPr marL="19050" marR="19050" marT="19050" marB="19050" anchor="ctr"/>
                </a:tc>
                <a:tc>
                  <a:txBody>
                    <a:bodyPr/>
                    <a:lstStyle/>
                    <a:p>
                      <a:pPr marL="0" marR="0">
                        <a:lnSpc>
                          <a:spcPct val="115000"/>
                        </a:lnSpc>
                        <a:spcBef>
                          <a:spcPts val="0"/>
                        </a:spcBef>
                        <a:spcAft>
                          <a:spcPts val="0"/>
                        </a:spcAft>
                      </a:pPr>
                      <a:r>
                        <a:rPr lang="en-US" sz="1600" dirty="0"/>
                        <a:t>Why you can't do</a:t>
                      </a:r>
                      <a:br>
                        <a:rPr lang="en-US" sz="1600" dirty="0"/>
                      </a:br>
                      <a:r>
                        <a:rPr lang="en-US" sz="1600" dirty="0"/>
                        <a:t>without me</a:t>
                      </a:r>
                      <a:endParaRPr lang="en-US" sz="1600" dirty="0">
                        <a:latin typeface="Times New Roman" pitchFamily="18" charset="0"/>
                        <a:ea typeface="Calibri"/>
                        <a:cs typeface="Times New Roman" pitchFamily="18" charset="0"/>
                      </a:endParaRPr>
                    </a:p>
                  </a:txBody>
                  <a:tcPr marL="19050" marR="19050" marT="19050" marB="19050" anchor="ct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225" y="1295400"/>
            <a:ext cx="9121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a:cs typeface="Arial" pitchFamily="34" charset="0"/>
              </a:rPr>
              <a:t>Differentiation is a teaching concept in which the classroom teacher </a:t>
            </a:r>
            <a:r>
              <a:rPr lang="en-US" altLang="en-US" sz="3600">
                <a:solidFill>
                  <a:srgbClr val="FF3300"/>
                </a:solidFill>
                <a:cs typeface="Arial" pitchFamily="34" charset="0"/>
              </a:rPr>
              <a:t>PURPOSEFULLY </a:t>
            </a:r>
            <a:r>
              <a:rPr lang="en-US" altLang="en-US" sz="3600">
                <a:cs typeface="Arial" pitchFamily="34" charset="0"/>
              </a:rPr>
              <a:t>plans for the diverse needs of students. </a:t>
            </a:r>
          </a:p>
        </p:txBody>
      </p:sp>
      <p:sp>
        <p:nvSpPr>
          <p:cNvPr id="8195" name="WordArt 3"/>
          <p:cNvSpPr>
            <a:spLocks noChangeArrowheads="1" noChangeShapeType="1" noTextEdit="1"/>
          </p:cNvSpPr>
          <p:nvPr/>
        </p:nvSpPr>
        <p:spPr bwMode="auto">
          <a:xfrm>
            <a:off x="2362200" y="304800"/>
            <a:ext cx="3733800" cy="1600200"/>
          </a:xfrm>
          <a:prstGeom prst="rect">
            <a:avLst/>
          </a:prstGeom>
        </p:spPr>
        <p:txBody>
          <a:bodyPr wrap="none" fromWordArt="1">
            <a:prstTxWarp prst="textDeflate">
              <a:avLst>
                <a:gd name="adj" fmla="val 15042"/>
              </a:avLst>
            </a:prstTxWarp>
          </a:bodyPr>
          <a:lstStyle/>
          <a:p>
            <a:pPr algn="ctr"/>
            <a:r>
              <a:rPr lang="en-US" sz="3600" kern="10">
                <a:ln w="9525">
                  <a:solidFill>
                    <a:srgbClr val="000000"/>
                  </a:solidFill>
                  <a:round/>
                  <a:headEnd/>
                  <a:tailEnd/>
                </a:ln>
                <a:solidFill>
                  <a:srgbClr val="000000"/>
                </a:solidFill>
                <a:latin typeface="Impact"/>
              </a:rPr>
              <a:t>DIFFERENTIATION</a:t>
            </a:r>
          </a:p>
          <a:p>
            <a:pPr algn="ctr"/>
            <a:endParaRPr lang="en-US" sz="3600" kern="10">
              <a:ln w="9525">
                <a:solidFill>
                  <a:srgbClr val="000000"/>
                </a:solidFill>
                <a:round/>
                <a:headEnd/>
                <a:tailEnd/>
              </a:ln>
              <a:solidFill>
                <a:srgbClr val="000000"/>
              </a:solidFill>
              <a:latin typeface="Impact"/>
            </a:endParaRPr>
          </a:p>
        </p:txBody>
      </p:sp>
      <p:sp>
        <p:nvSpPr>
          <p:cNvPr id="8196" name="Rectangle 4"/>
          <p:cNvSpPr>
            <a:spLocks noChangeArrowheads="1"/>
          </p:cNvSpPr>
          <p:nvPr/>
        </p:nvSpPr>
        <p:spPr bwMode="auto">
          <a:xfrm>
            <a:off x="1295400" y="4495800"/>
            <a:ext cx="7162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latin typeface="Georgia" pitchFamily="18" charset="0"/>
                <a:cs typeface="Arial" pitchFamily="34" charset="0"/>
              </a:rPr>
              <a:t>IT IS A </a:t>
            </a:r>
            <a:r>
              <a:rPr lang="en-US" altLang="en-US" sz="2400" b="1">
                <a:solidFill>
                  <a:srgbClr val="FF3300"/>
                </a:solidFill>
                <a:latin typeface="Georgia" pitchFamily="18" charset="0"/>
                <a:cs typeface="Arial" pitchFamily="34" charset="0"/>
              </a:rPr>
              <a:t>JOURNEY </a:t>
            </a:r>
            <a:r>
              <a:rPr lang="en-US" altLang="en-US" sz="2400" b="1">
                <a:latin typeface="Georgia" pitchFamily="18" charset="0"/>
                <a:cs typeface="Arial" pitchFamily="34" charset="0"/>
              </a:rPr>
              <a:t>YOU TRAVEL AS YOU </a:t>
            </a:r>
            <a:r>
              <a:rPr lang="en-US" altLang="en-US" sz="2400" b="1">
                <a:solidFill>
                  <a:srgbClr val="FF3300"/>
                </a:solidFill>
                <a:latin typeface="Georgia" pitchFamily="18" charset="0"/>
                <a:cs typeface="Arial" pitchFamily="34" charset="0"/>
              </a:rPr>
              <a:t>DEVELOP THE</a:t>
            </a:r>
            <a:r>
              <a:rPr lang="en-US" altLang="en-US" sz="2400" b="1">
                <a:latin typeface="Georgia" pitchFamily="18" charset="0"/>
                <a:cs typeface="Arial" pitchFamily="34" charset="0"/>
              </a:rPr>
              <a:t> </a:t>
            </a:r>
            <a:r>
              <a:rPr lang="en-US" altLang="en-US" sz="2400" b="1">
                <a:solidFill>
                  <a:srgbClr val="FF3300"/>
                </a:solidFill>
                <a:latin typeface="Georgia" pitchFamily="18" charset="0"/>
                <a:cs typeface="Arial" pitchFamily="34" charset="0"/>
              </a:rPr>
              <a:t>SKILLS OF BEING RESPONSIVE TO THE DIFFERENT</a:t>
            </a:r>
            <a:r>
              <a:rPr lang="en-US" altLang="en-US" sz="2400" b="1">
                <a:latin typeface="Georgia" pitchFamily="18" charset="0"/>
                <a:cs typeface="Arial" pitchFamily="34" charset="0"/>
              </a:rPr>
              <a:t> LEARNING NEEDS IN YOUR CLASSROOM.</a:t>
            </a:r>
          </a:p>
        </p:txBody>
      </p:sp>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657600"/>
            <a:ext cx="403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19812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solidFill>
                  <a:srgbClr val="FF3300"/>
                </a:solidFill>
                <a:cs typeface="Arial" pitchFamily="34" charset="0"/>
              </a:rPr>
              <a:t>NOT</a:t>
            </a:r>
          </a:p>
          <a:p>
            <a:pPr algn="ctr" eaLnBrk="1" hangingPunct="1"/>
            <a:r>
              <a:rPr lang="en-US" altLang="en-US" sz="2400">
                <a:solidFill>
                  <a:srgbClr val="FF3300"/>
                </a:solidFill>
                <a:cs typeface="Arial" pitchFamily="34" charset="0"/>
              </a:rPr>
              <a:t>DIFFERENTIATED</a:t>
            </a:r>
          </a:p>
        </p:txBody>
      </p:sp>
      <p:sp>
        <p:nvSpPr>
          <p:cNvPr id="9219" name="Text Box 3"/>
          <p:cNvSpPr txBox="1">
            <a:spLocks noChangeArrowheads="1"/>
          </p:cNvSpPr>
          <p:nvPr/>
        </p:nvSpPr>
        <p:spPr bwMode="auto">
          <a:xfrm>
            <a:off x="6096000" y="19050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solidFill>
                  <a:srgbClr val="FF3300"/>
                </a:solidFill>
                <a:cs typeface="Arial" pitchFamily="34" charset="0"/>
              </a:rPr>
              <a:t>FULLY DIFFERENTIATED</a:t>
            </a:r>
          </a:p>
        </p:txBody>
      </p:sp>
      <p:sp>
        <p:nvSpPr>
          <p:cNvPr id="9220" name="Text Box 4"/>
          <p:cNvSpPr txBox="1">
            <a:spLocks noChangeArrowheads="1"/>
          </p:cNvSpPr>
          <p:nvPr/>
        </p:nvSpPr>
        <p:spPr bwMode="auto">
          <a:xfrm>
            <a:off x="3870325" y="4608513"/>
            <a:ext cx="1616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cs typeface="Arial" pitchFamily="34" charset="0"/>
            </a:endParaRPr>
          </a:p>
        </p:txBody>
      </p:sp>
      <p:sp>
        <p:nvSpPr>
          <p:cNvPr id="9221" name="Text Box 5"/>
          <p:cNvSpPr txBox="1">
            <a:spLocks noChangeArrowheads="1"/>
          </p:cNvSpPr>
          <p:nvPr/>
        </p:nvSpPr>
        <p:spPr bwMode="auto">
          <a:xfrm>
            <a:off x="5638800" y="2819400"/>
            <a:ext cx="3733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cs typeface="Arial" pitchFamily="34" charset="0"/>
              </a:rPr>
              <a:t>*</a:t>
            </a:r>
            <a:r>
              <a:rPr lang="en-US" altLang="en-US" sz="2400">
                <a:cs typeface="Arial" pitchFamily="34" charset="0"/>
              </a:rPr>
              <a:t>Ongoing Assessment</a:t>
            </a:r>
          </a:p>
          <a:p>
            <a:pPr eaLnBrk="1" hangingPunct="1"/>
            <a:r>
              <a:rPr lang="en-US" altLang="en-US" sz="2400">
                <a:cs typeface="Arial" pitchFamily="34" charset="0"/>
              </a:rPr>
              <a:t>*Flexible Grouping</a:t>
            </a:r>
          </a:p>
          <a:p>
            <a:pPr eaLnBrk="1" hangingPunct="1"/>
            <a:r>
              <a:rPr lang="en-US" altLang="en-US" sz="2400">
                <a:cs typeface="Arial" pitchFamily="34" charset="0"/>
              </a:rPr>
              <a:t>*Tiered Assignments</a:t>
            </a:r>
          </a:p>
          <a:p>
            <a:pPr eaLnBrk="1" hangingPunct="1"/>
            <a:r>
              <a:rPr lang="en-US" altLang="en-US" sz="2400">
                <a:cs typeface="Arial" pitchFamily="34" charset="0"/>
              </a:rPr>
              <a:t>*Anchor Activities</a:t>
            </a:r>
          </a:p>
          <a:p>
            <a:pPr eaLnBrk="1" hangingPunct="1"/>
            <a:r>
              <a:rPr lang="en-US" altLang="en-US" sz="2400">
                <a:cs typeface="Arial" pitchFamily="34" charset="0"/>
              </a:rPr>
              <a:t>*Curriculum Compacting</a:t>
            </a:r>
          </a:p>
          <a:p>
            <a:pPr eaLnBrk="1" hangingPunct="1"/>
            <a:r>
              <a:rPr lang="en-US" altLang="en-US" sz="2400">
                <a:cs typeface="Arial" pitchFamily="34" charset="0"/>
              </a:rPr>
              <a:t>*Learning Stations/Centers</a:t>
            </a:r>
          </a:p>
          <a:p>
            <a:pPr eaLnBrk="1" hangingPunct="1"/>
            <a:r>
              <a:rPr lang="en-US" altLang="en-US" sz="2400">
                <a:cs typeface="Arial" pitchFamily="34" charset="0"/>
              </a:rPr>
              <a:t>*Project-Based Learning</a:t>
            </a:r>
          </a:p>
          <a:p>
            <a:pPr eaLnBrk="1" hangingPunct="1"/>
            <a:r>
              <a:rPr lang="en-US" altLang="en-US" sz="2400">
                <a:cs typeface="Arial" pitchFamily="34" charset="0"/>
              </a:rPr>
              <a:t>*Independent Study</a:t>
            </a:r>
          </a:p>
          <a:p>
            <a:pPr eaLnBrk="1" hangingPunct="1"/>
            <a:r>
              <a:rPr lang="en-US" altLang="en-US" sz="2400">
                <a:cs typeface="Arial" pitchFamily="34" charset="0"/>
              </a:rPr>
              <a:t>*Learning Contracts</a:t>
            </a:r>
          </a:p>
          <a:p>
            <a:pPr eaLnBrk="1" hangingPunct="1"/>
            <a:r>
              <a:rPr lang="en-US" altLang="en-US" sz="2400">
                <a:cs typeface="Arial" pitchFamily="34" charset="0"/>
              </a:rPr>
              <a:t>*Problem-Based Learning</a:t>
            </a:r>
          </a:p>
        </p:txBody>
      </p:sp>
      <p:sp>
        <p:nvSpPr>
          <p:cNvPr id="9222" name="Text Box 6"/>
          <p:cNvSpPr txBox="1">
            <a:spLocks noChangeArrowheads="1"/>
          </p:cNvSpPr>
          <p:nvPr/>
        </p:nvSpPr>
        <p:spPr bwMode="auto">
          <a:xfrm>
            <a:off x="228600" y="3008313"/>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t>One Size Fits All</a:t>
            </a:r>
          </a:p>
        </p:txBody>
      </p:sp>
      <p:sp>
        <p:nvSpPr>
          <p:cNvPr id="9223" name="Line 7"/>
          <p:cNvSpPr>
            <a:spLocks noChangeShapeType="1"/>
          </p:cNvSpPr>
          <p:nvPr/>
        </p:nvSpPr>
        <p:spPr bwMode="auto">
          <a:xfrm>
            <a:off x="3200400" y="2514600"/>
            <a:ext cx="3048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4" name="WordArt 8"/>
          <p:cNvSpPr>
            <a:spLocks noChangeArrowheads="1" noChangeShapeType="1" noTextEdit="1"/>
          </p:cNvSpPr>
          <p:nvPr/>
        </p:nvSpPr>
        <p:spPr bwMode="auto">
          <a:xfrm>
            <a:off x="2728913" y="838200"/>
            <a:ext cx="3686175" cy="9144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Arial Black"/>
              </a:rPr>
              <a:t>THE JOURNEY</a:t>
            </a:r>
          </a:p>
        </p:txBody>
      </p:sp>
      <p:pic>
        <p:nvPicPr>
          <p:cNvPr id="9225" name="Picture 9" descr="MMI-car-gen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05200"/>
            <a:ext cx="5105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955675" y="855663"/>
            <a:ext cx="55213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ts val="2863"/>
              </a:lnSpc>
            </a:pPr>
            <a:r>
              <a:rPr lang="en-US" altLang="en-US" sz="2800" b="1">
                <a:solidFill>
                  <a:srgbClr val="000000"/>
                </a:solidFill>
                <a:latin typeface="Calibri" pitchFamily="34" charset="0"/>
                <a:cs typeface="Arial" pitchFamily="34" charset="0"/>
              </a:rPr>
              <a:t>Essentials of a Differentiated </a:t>
            </a:r>
          </a:p>
          <a:p>
            <a:pPr eaLnBrk="1" hangingPunct="1">
              <a:lnSpc>
                <a:spcPts val="2863"/>
              </a:lnSpc>
            </a:pPr>
            <a:r>
              <a:rPr lang="en-US" altLang="en-US" sz="2800" b="1">
                <a:solidFill>
                  <a:srgbClr val="000000"/>
                </a:solidFill>
                <a:latin typeface="Calibri" pitchFamily="34" charset="0"/>
                <a:cs typeface="Arial" pitchFamily="34" charset="0"/>
              </a:rPr>
              <a:t>Curriculum</a:t>
            </a:r>
          </a:p>
        </p:txBody>
      </p:sp>
      <p:sp>
        <p:nvSpPr>
          <p:cNvPr id="8" name="TextBox 7"/>
          <p:cNvSpPr txBox="1">
            <a:spLocks noChangeArrowheads="1"/>
          </p:cNvSpPr>
          <p:nvPr/>
        </p:nvSpPr>
        <p:spPr bwMode="auto">
          <a:xfrm>
            <a:off x="1600200" y="2876550"/>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0" b="1">
                <a:solidFill>
                  <a:srgbClr val="FF0000"/>
                </a:solidFill>
                <a:latin typeface="Calibri" pitchFamily="34" charset="0"/>
                <a:cs typeface="Arial" pitchFamily="34" charset="0"/>
              </a:rPr>
              <a:t>KUDOS</a:t>
            </a:r>
          </a:p>
        </p:txBody>
      </p:sp>
      <p:sp>
        <p:nvSpPr>
          <p:cNvPr id="3" name="Rectangle 2"/>
          <p:cNvSpPr>
            <a:spLocks noChangeArrowheads="1"/>
          </p:cNvSpPr>
          <p:nvPr/>
        </p:nvSpPr>
        <p:spPr bwMode="auto">
          <a:xfrm>
            <a:off x="1066800" y="1905000"/>
            <a:ext cx="541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Curriculum can be defined as what students are expected to </a:t>
            </a:r>
            <a:r>
              <a:rPr lang="en-US" altLang="en-US" b="1">
                <a:solidFill>
                  <a:srgbClr val="FF0000"/>
                </a:solidFill>
              </a:rPr>
              <a:t>know</a:t>
            </a:r>
            <a:r>
              <a:rPr lang="en-US" altLang="en-US">
                <a:solidFill>
                  <a:srgbClr val="FF0000"/>
                </a:solidFill>
              </a:rPr>
              <a:t>, </a:t>
            </a:r>
            <a:r>
              <a:rPr lang="en-US" altLang="en-US" b="1">
                <a:solidFill>
                  <a:srgbClr val="FF0000"/>
                </a:solidFill>
              </a:rPr>
              <a:t>understand</a:t>
            </a:r>
            <a:r>
              <a:rPr lang="en-US" altLang="en-US">
                <a:solidFill>
                  <a:srgbClr val="FF0000"/>
                </a:solidFill>
              </a:rPr>
              <a:t>, </a:t>
            </a:r>
            <a:r>
              <a:rPr lang="en-US" altLang="en-US"/>
              <a:t>and </a:t>
            </a:r>
            <a:r>
              <a:rPr lang="en-US" altLang="en-US" b="1">
                <a:solidFill>
                  <a:srgbClr val="FF0000"/>
                </a:solidFill>
              </a:rPr>
              <a:t>be able to do</a:t>
            </a:r>
            <a:r>
              <a:rPr lang="en-US" altLang="en-US">
                <a:solidFill>
                  <a:srgbClr val="FF0000"/>
                </a:solidFill>
              </a:rPr>
              <a:t>. </a:t>
            </a:r>
            <a:r>
              <a:rPr lang="en-US" altLang="en-US"/>
              <a:t> </a:t>
            </a:r>
          </a:p>
        </p:txBody>
      </p:sp>
      <p:grpSp>
        <p:nvGrpSpPr>
          <p:cNvPr id="2" name="Group 5"/>
          <p:cNvGrpSpPr>
            <a:grpSpLocks/>
          </p:cNvGrpSpPr>
          <p:nvPr/>
        </p:nvGrpSpPr>
        <p:grpSpPr bwMode="auto">
          <a:xfrm>
            <a:off x="1600200" y="3676650"/>
            <a:ext cx="6342063" cy="2127250"/>
            <a:chOff x="1600200" y="3676472"/>
            <a:chExt cx="6341777" cy="2127717"/>
          </a:xfrm>
        </p:grpSpPr>
        <p:pic>
          <p:nvPicPr>
            <p:cNvPr id="10247" name="Picture 14" descr="factual_knowled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114800"/>
              <a:ext cx="3522377" cy="168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3"/>
            <p:cNvSpPr>
              <a:spLocks noChangeArrowheads="1"/>
            </p:cNvSpPr>
            <p:nvPr/>
          </p:nvSpPr>
          <p:spPr bwMode="auto">
            <a:xfrm>
              <a:off x="1600200" y="3676472"/>
              <a:ext cx="3657435" cy="119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600"/>
            </a:p>
            <a:p>
              <a:pPr eaLnBrk="1" hangingPunct="1"/>
              <a:r>
                <a:rPr lang="en-US" altLang="en-US" sz="2000"/>
                <a:t>The foundation of any curriculum is </a:t>
              </a:r>
              <a:r>
                <a:rPr lang="en-US" altLang="en-US" sz="2000" b="1">
                  <a:solidFill>
                    <a:srgbClr val="5DB122"/>
                  </a:solidFill>
                </a:rPr>
                <a:t>factual knowledge.</a:t>
              </a:r>
            </a:p>
            <a:p>
              <a:pPr eaLnBrk="1" hangingPunct="1"/>
              <a:endParaRPr lang="en-US" altLang="en-US" sz="1600"/>
            </a:p>
          </p:txBody>
        </p:sp>
      </p:grpSp>
      <p:sp>
        <p:nvSpPr>
          <p:cNvPr id="5" name="Rectangle 4"/>
          <p:cNvSpPr>
            <a:spLocks noChangeArrowheads="1"/>
          </p:cNvSpPr>
          <p:nvPr/>
        </p:nvSpPr>
        <p:spPr bwMode="auto">
          <a:xfrm>
            <a:off x="685800" y="5334000"/>
            <a:ext cx="4724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i="1"/>
              <a:t>Factual knowledge is what we want our students to </a:t>
            </a:r>
            <a:r>
              <a:rPr lang="en-US" altLang="en-US" sz="1600" b="1" i="1">
                <a:solidFill>
                  <a:srgbClr val="FF0000"/>
                </a:solidFill>
              </a:rPr>
              <a:t>KNOW</a:t>
            </a:r>
            <a:r>
              <a:rPr lang="en-US" altLang="en-US" sz="1600" i="1"/>
              <a:t>. It is the information that grounds the student  in the discipline.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factual_knowled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114800"/>
            <a:ext cx="35226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txBox="1">
            <a:spLocks/>
          </p:cNvSpPr>
          <p:nvPr/>
        </p:nvSpPr>
        <p:spPr bwMode="auto">
          <a:xfrm>
            <a:off x="955675" y="855663"/>
            <a:ext cx="55213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ts val="2863"/>
              </a:lnSpc>
            </a:pPr>
            <a:r>
              <a:rPr lang="en-US" altLang="en-US" sz="2800" b="1">
                <a:solidFill>
                  <a:srgbClr val="000000"/>
                </a:solidFill>
                <a:latin typeface="Calibri" pitchFamily="34" charset="0"/>
                <a:cs typeface="Arial" pitchFamily="34" charset="0"/>
              </a:rPr>
              <a:t>Essentials of a Differentiated </a:t>
            </a:r>
          </a:p>
          <a:p>
            <a:pPr eaLnBrk="1" hangingPunct="1">
              <a:lnSpc>
                <a:spcPts val="2863"/>
              </a:lnSpc>
            </a:pPr>
            <a:r>
              <a:rPr lang="en-US" altLang="en-US" sz="2800" b="1">
                <a:solidFill>
                  <a:srgbClr val="000000"/>
                </a:solidFill>
                <a:latin typeface="Calibri" pitchFamily="34" charset="0"/>
                <a:cs typeface="Arial" pitchFamily="34" charset="0"/>
              </a:rPr>
              <a:t>Curriculum</a:t>
            </a:r>
          </a:p>
        </p:txBody>
      </p:sp>
      <p:grpSp>
        <p:nvGrpSpPr>
          <p:cNvPr id="2" name="Group 3"/>
          <p:cNvGrpSpPr>
            <a:grpSpLocks/>
          </p:cNvGrpSpPr>
          <p:nvPr/>
        </p:nvGrpSpPr>
        <p:grpSpPr bwMode="auto">
          <a:xfrm>
            <a:off x="762000" y="3657600"/>
            <a:ext cx="6927850" cy="1400175"/>
            <a:chOff x="762000" y="3657600"/>
            <a:chExt cx="6927100" cy="1400614"/>
          </a:xfrm>
        </p:grpSpPr>
        <p:pic>
          <p:nvPicPr>
            <p:cNvPr id="11270" name="Picture 15" descr="procedural_knowled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86200"/>
              <a:ext cx="3040900" cy="117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1"/>
            <p:cNvSpPr>
              <a:spLocks noChangeArrowheads="1"/>
            </p:cNvSpPr>
            <p:nvPr/>
          </p:nvSpPr>
          <p:spPr bwMode="auto">
            <a:xfrm>
              <a:off x="762000" y="3657600"/>
              <a:ext cx="3809588" cy="131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r>
                <a:rPr lang="en-US" altLang="en-US" sz="2000" b="1">
                  <a:solidFill>
                    <a:srgbClr val="5DB122"/>
                  </a:solidFill>
                </a:rPr>
                <a:t>     Procedural knowledge </a:t>
              </a:r>
              <a:r>
                <a:rPr lang="en-US" altLang="en-US" sz="2000"/>
                <a:t>is what we want our students </a:t>
              </a:r>
              <a:r>
                <a:rPr lang="en-US" altLang="en-US" sz="2000" b="1">
                  <a:solidFill>
                    <a:srgbClr val="FF0000"/>
                  </a:solidFill>
                </a:rPr>
                <a:t>to do</a:t>
              </a:r>
              <a:r>
                <a:rPr lang="en-US" altLang="en-US" sz="2000">
                  <a:solidFill>
                    <a:srgbClr val="FF0000"/>
                  </a:solidFill>
                </a:rPr>
                <a:t>. </a:t>
              </a:r>
              <a:r>
                <a:rPr lang="en-US" altLang="en-US" sz="2000"/>
                <a:t> </a:t>
              </a:r>
            </a:p>
            <a:p>
              <a:pPr eaLnBrk="1" hangingPunct="1"/>
              <a:endParaRPr lang="en-US" altLang="en-US" sz="2000"/>
            </a:p>
          </p:txBody>
        </p:sp>
      </p:grpSp>
      <p:sp>
        <p:nvSpPr>
          <p:cNvPr id="3" name="Rectangle 2"/>
          <p:cNvSpPr>
            <a:spLocks noChangeArrowheads="1"/>
          </p:cNvSpPr>
          <p:nvPr/>
        </p:nvSpPr>
        <p:spPr bwMode="auto">
          <a:xfrm>
            <a:off x="838200" y="5257800"/>
            <a:ext cx="4114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r>
              <a:rPr lang="en-US" altLang="en-US" sz="1600" i="1"/>
              <a:t>      Procedural knowledge includes knowledge of strategies, skills, and processes.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955675" y="855663"/>
            <a:ext cx="55213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a:solidFill>
                  <a:srgbClr val="000000"/>
                </a:solidFill>
                <a:latin typeface="Calibri" pitchFamily="34" charset="0"/>
                <a:cs typeface="Arial" pitchFamily="34" charset="0"/>
              </a:rPr>
              <a:t>Essentials of a Differentiated </a:t>
            </a:r>
          </a:p>
          <a:p>
            <a:pPr eaLnBrk="1" hangingPunct="1"/>
            <a:r>
              <a:rPr lang="en-US" altLang="en-US" sz="2800" b="1">
                <a:solidFill>
                  <a:srgbClr val="000000"/>
                </a:solidFill>
                <a:latin typeface="Calibri" pitchFamily="34" charset="0"/>
                <a:cs typeface="Arial" pitchFamily="34" charset="0"/>
              </a:rPr>
              <a:t>Curriculum</a:t>
            </a:r>
          </a:p>
        </p:txBody>
      </p:sp>
      <p:pic>
        <p:nvPicPr>
          <p:cNvPr id="12291" name="Picture 9" descr="factual_knowled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114800"/>
            <a:ext cx="35226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762000" y="3657600"/>
            <a:ext cx="6927850" cy="1400175"/>
            <a:chOff x="762000" y="3657600"/>
            <a:chExt cx="6927100" cy="1400614"/>
          </a:xfrm>
        </p:grpSpPr>
        <p:pic>
          <p:nvPicPr>
            <p:cNvPr id="12296" name="Picture 14" descr="procedural_knowled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86200"/>
              <a:ext cx="3040900" cy="117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15"/>
            <p:cNvSpPr>
              <a:spLocks noChangeArrowheads="1"/>
            </p:cNvSpPr>
            <p:nvPr/>
          </p:nvSpPr>
          <p:spPr bwMode="auto">
            <a:xfrm>
              <a:off x="762000" y="3657600"/>
              <a:ext cx="3809588" cy="131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r>
                <a:rPr lang="en-US" altLang="en-US" sz="2000" b="1">
                  <a:solidFill>
                    <a:srgbClr val="5DB122"/>
                  </a:solidFill>
                </a:rPr>
                <a:t>     Conceptual knowledge </a:t>
              </a:r>
              <a:r>
                <a:rPr lang="en-US" altLang="en-US" sz="2000"/>
                <a:t>is what we want our students </a:t>
              </a:r>
              <a:r>
                <a:rPr lang="en-US" altLang="en-US" sz="2000" b="1">
                  <a:solidFill>
                    <a:srgbClr val="FF0000"/>
                  </a:solidFill>
                </a:rPr>
                <a:t>to understand</a:t>
              </a:r>
              <a:r>
                <a:rPr lang="en-US" altLang="en-US" sz="2000">
                  <a:solidFill>
                    <a:srgbClr val="FF0000"/>
                  </a:solidFill>
                </a:rPr>
                <a:t>. </a:t>
              </a:r>
              <a:r>
                <a:rPr lang="en-US" altLang="en-US" sz="2000"/>
                <a:t> </a:t>
              </a:r>
            </a:p>
            <a:p>
              <a:pPr eaLnBrk="1" hangingPunct="1"/>
              <a:endParaRPr lang="en-US" altLang="en-US" sz="2000"/>
            </a:p>
          </p:txBody>
        </p:sp>
      </p:grpSp>
      <p:sp>
        <p:nvSpPr>
          <p:cNvPr id="17" name="Rectangle 16"/>
          <p:cNvSpPr>
            <a:spLocks noChangeArrowheads="1"/>
          </p:cNvSpPr>
          <p:nvPr/>
        </p:nvSpPr>
        <p:spPr bwMode="auto">
          <a:xfrm>
            <a:off x="457200" y="5029200"/>
            <a:ext cx="4114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r>
              <a:rPr lang="en-US" altLang="en-US" sz="1600" i="1"/>
              <a:t>      Conceptual knowledge builds on factual and procedural knowledge, but requires more critical and creative thinking..</a:t>
            </a:r>
          </a:p>
        </p:txBody>
      </p:sp>
      <p:pic>
        <p:nvPicPr>
          <p:cNvPr id="12294" name="Picture 22" descr="conceptual_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3463" y="3581400"/>
            <a:ext cx="26241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3" descr="top_pyrami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9488" y="1820863"/>
            <a:ext cx="2516187"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11194</TotalTime>
  <Words>3567</Words>
  <Application>Microsoft Office PowerPoint</Application>
  <PresentationFormat>On-screen Show (4:3)</PresentationFormat>
  <Paragraphs>652</Paragraphs>
  <Slides>46</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Georgia</vt:lpstr>
      <vt:lpstr>MS PGothic</vt:lpstr>
      <vt:lpstr>Bazooka</vt:lpstr>
      <vt:lpstr>Wingdings</vt:lpstr>
      <vt:lpstr>Comic Sans MS</vt:lpstr>
      <vt:lpstr>Arial Unicode MS</vt:lpstr>
      <vt:lpstr>Times New Roman</vt:lpstr>
      <vt:lpstr>Times</vt:lpstr>
      <vt:lpstr>Office Theme</vt:lpstr>
      <vt:lpstr>PowerPoint Presentation</vt:lpstr>
      <vt:lpstr>PowerPoint Presentation</vt:lpstr>
      <vt:lpstr>PowerPoint Presentation</vt:lpstr>
      <vt:lpstr>DIFFERENTIATED INSTRUCTION IS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the point?</vt:lpstr>
      <vt:lpstr>WHAT CAN BE ASSESSED?</vt:lpstr>
      <vt:lpstr>ASSESSMENT FOR READINESS</vt:lpstr>
      <vt:lpstr>EXIT CARD PROMPTS Promote Student Self-Assessment</vt:lpstr>
      <vt:lpstr>Exit Cards</vt:lpstr>
      <vt:lpstr>PowerPoint Presentation</vt:lpstr>
      <vt:lpstr>PowerPoint Presentation</vt:lpstr>
      <vt:lpstr>PowerPoint Presentation</vt:lpstr>
      <vt:lpstr>A WAY TO DIFFERENTIATE FOR STUDENT INTERESTS</vt:lpstr>
      <vt:lpstr>Tiered Assignments</vt:lpstr>
      <vt:lpstr>The Less Complex Energizer  </vt:lpstr>
      <vt:lpstr>The Just Right Energizer</vt:lpstr>
      <vt:lpstr> The More Complex Energizer </vt:lpstr>
      <vt:lpstr>WHAT DID I DO?</vt:lpstr>
      <vt:lpstr>Tiering: An Example in 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TRICKLE DOWN THEORY OF EDUCATION</vt:lpstr>
      <vt:lpstr>THE TRICKLE DOWN THEORY OF EDUCATION</vt:lpstr>
      <vt:lpstr>PowerPoint Presentation</vt:lpstr>
      <vt:lpstr>PowerPoint Presentation</vt:lpstr>
      <vt:lpstr>PowerPoint Presentation</vt:lpstr>
      <vt:lpstr>RAFT WRITING ASSIGNMENTS</vt:lpstr>
      <vt:lpstr>PowerPoint Presentation</vt:lpstr>
      <vt:lpstr>DIRECTIONS:  PICK ONE OF THESE</vt:lpstr>
      <vt:lpstr>PowerPoint Presentation</vt:lpstr>
      <vt:lpstr>Pre-Algebra RAFT</vt:lpstr>
      <vt:lpstr>PowerPoint Presentation</vt:lpstr>
    </vt:vector>
  </TitlesOfParts>
  <Company>SDE,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Karen Anders</cp:lastModifiedBy>
  <cp:revision>502</cp:revision>
  <cp:lastPrinted>2013-04-25T18:17:34Z</cp:lastPrinted>
  <dcterms:created xsi:type="dcterms:W3CDTF">2013-01-10T14:52:06Z</dcterms:created>
  <dcterms:modified xsi:type="dcterms:W3CDTF">2013-08-20T23:40:56Z</dcterms:modified>
</cp:coreProperties>
</file>